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185" autoAdjust="0"/>
  </p:normalViewPr>
  <p:slideViewPr>
    <p:cSldViewPr snapToGrid="0" snapToObjects="1">
      <p:cViewPr varScale="1">
        <p:scale>
          <a:sx n="96" d="100"/>
          <a:sy n="96" d="100"/>
        </p:scale>
        <p:origin x="1066" y="67"/>
      </p:cViewPr>
      <p:guideLst/>
    </p:cSldViewPr>
  </p:slideViewPr>
  <p:notesTextViewPr>
    <p:cViewPr>
      <p:scale>
        <a:sx n="1" d="1"/>
        <a:sy n="1" d="1"/>
      </p:scale>
      <p:origin x="0" y="-28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753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what-is/retrieval-augmented-generation/#:~:text=Retrieval,relevant%2C%20accurate%2C%20and%20useful%20in" TargetMode="External"/><Relationship Id="rId7" Type="http://schemas.openxmlformats.org/officeDocument/2006/relationships/hyperlink" Target="https://aws.amazon.com/what-is/retrieval-augmented-generation/#:~:text=Known%20challenges%20of%20LLMs%20include%3A"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datacamp.com/tutorial/notebooklm#:~:text=Let%E2%80%99s%20try%20this%20out%20in,by%20clicking%20the%20FAQ%20button" TargetMode="External"/><Relationship Id="rId5" Type="http://schemas.openxmlformats.org/officeDocument/2006/relationships/hyperlink" Target="https://aws.amazon.com/what-is/retrieval-augmented-generation/#:~:text=Cost" TargetMode="External"/><Relationship Id="rId4" Type="http://schemas.openxmlformats.org/officeDocument/2006/relationships/hyperlink" Target="https://aws.amazon.com/what-is/retrieval-augmented-generation/#:~:text=Why%20is%20Retrieva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eritenews.org/2025/03/28/cantrell-partnered-tech-guru-matt-wisdom-311/#:~:text=In%20late%202023%2C%20he%20rolled,like%20manner"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miamidade.gov/technology/library/artificial-intelligence-report.pdf#:~:text=2,procurement%20process%20and%20contract%20analysis" TargetMode="External"/><Relationship Id="rId4" Type="http://schemas.openxmlformats.org/officeDocument/2006/relationships/hyperlink" Target="https://www.miami.gov/My-Government/Departments/Code-Compliance#:~:text=Meet%20Your%20New%20Codebot%20AI"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loud.google.com/use-cases/multimodal-ai#:~:text=Multimodal%20AI%20,into%20virtually%20any%20output%20typ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blog.google/products/gemini/gemini-live-android-tips/#:~:text=Image%3A%20Gemini%20Live" TargetMode="External"/><Relationship Id="rId4" Type="http://schemas.openxmlformats.org/officeDocument/2006/relationships/hyperlink" Target="https://www.reddit.com/r/ChatGPTPro/comments/1mi02w6/any_tools_that_can_transcribe_and_summarize_videos/#:~:text=Any%20tools%20that%20can%20transcribe,YouTube%20link%20for%20youtub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ublicworkspartners.com/ai-applications-in-reducing-traffic-and-planning-for-the-transportation-systems-of-tomorrow/#:~:text=%23%23%20AI"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credote.com/business/udnjjrq4/inspectmind#:~:text=,site" TargetMode="External"/><Relationship Id="rId4" Type="http://schemas.openxmlformats.org/officeDocument/2006/relationships/hyperlink" Target="https://blog.google/products/gemini/gemini-live-android-tips/#:~:text=Image%3A%20Gemini%20Liv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etcoai.com/news/miami-dade-county-implements-ai-to-enhance-public-services/#:~:text=,AI%20courses%20offered%20by%20th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getcoai.com/news/miami-dade-county-implements-ai-to-enhance-public-services/#:~:text=crucial%20role%20in%20preparing%20the,driven%20futu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2: Introduction to Retrieval-Augmented Generation (RAG)</a:t>
            </a:r>
          </a:p>
          <a:p>
            <a:r>
              <a:rPr lang="en-US" b="1" dirty="0"/>
              <a:t>What is RAG?</a:t>
            </a:r>
            <a:r>
              <a:rPr lang="en-US" dirty="0"/>
              <a:t> It stands for </a:t>
            </a:r>
            <a:r>
              <a:rPr lang="en-US" i="1" dirty="0"/>
              <a:t>Retrieval-Augmented Generation</a:t>
            </a:r>
            <a:r>
              <a:rPr lang="en-US" dirty="0"/>
              <a:t> – a technique where an AI taps into external knowledge sources (like your documents or databases) </a:t>
            </a:r>
            <a:r>
              <a:rPr lang="en-US" b="1" dirty="0"/>
              <a:t>while</a:t>
            </a:r>
            <a:r>
              <a:rPr lang="en-US" dirty="0"/>
              <a:t> generating answers</a:t>
            </a:r>
            <a:r>
              <a:rPr lang="en-US" dirty="0">
                <a:hlinkClick r:id="rId3"/>
              </a:rPr>
              <a:t>aws.amazon.com</a:t>
            </a:r>
            <a:r>
              <a:rPr lang="en-US" dirty="0"/>
              <a:t>. In simple terms, it’s like giving the AI an up-to-date library card so it can look up facts </a:t>
            </a:r>
            <a:r>
              <a:rPr lang="en-US" i="1" dirty="0"/>
              <a:t>as it answers</a:t>
            </a:r>
            <a:r>
              <a:rPr lang="en-US" dirty="0"/>
              <a:t> questions, rather than relying only on its pre-learned data.</a:t>
            </a:r>
          </a:p>
          <a:p>
            <a:r>
              <a:rPr lang="en-US" b="1" dirty="0"/>
              <a:t>Why it Matters:</a:t>
            </a:r>
            <a:r>
              <a:rPr lang="en-US" dirty="0"/>
              <a:t> RAG helps ensure </a:t>
            </a:r>
            <a:r>
              <a:rPr lang="en-US" i="1" dirty="0"/>
              <a:t>accuracy and relevance</a:t>
            </a:r>
            <a:r>
              <a:rPr lang="en-US" dirty="0"/>
              <a:t>. It minimizes those “hallucinated” answers and outdated info by having the AI reference real, authoritative data in real time</a:t>
            </a:r>
            <a:r>
              <a:rPr lang="en-US" dirty="0">
                <a:hlinkClick r:id="rId3"/>
              </a:rPr>
              <a:t>aws.amazon.com</a:t>
            </a:r>
            <a:r>
              <a:rPr lang="en-US" dirty="0">
                <a:hlinkClick r:id="rId4"/>
              </a:rPr>
              <a:t>aws.amazon.com</a:t>
            </a:r>
            <a:r>
              <a:rPr lang="en-US" dirty="0"/>
              <a:t>. For our county, this means an AI assistant can always use the latest policy manuals, laws, or FAQs – </a:t>
            </a:r>
            <a:r>
              <a:rPr lang="en-US" i="1" dirty="0"/>
              <a:t>no more guessing</a:t>
            </a:r>
            <a:r>
              <a:rPr lang="en-US" dirty="0"/>
              <a:t>. It’s a cost-effective way to tailor AI to our local knowledge without retraining entire models</a:t>
            </a:r>
            <a:r>
              <a:rPr lang="en-US" dirty="0">
                <a:hlinkClick r:id="rId3"/>
              </a:rPr>
              <a:t>aws.amazon.com</a:t>
            </a:r>
            <a:r>
              <a:rPr lang="en-US" dirty="0">
                <a:hlinkClick r:id="rId5"/>
              </a:rPr>
              <a:t>aws.amazon.com</a:t>
            </a:r>
            <a:r>
              <a:rPr lang="en-US" dirty="0"/>
              <a:t>. The result? More trust in the answers we get, and more confidence for residents using our AI-powered services.</a:t>
            </a:r>
          </a:p>
          <a:p>
            <a:r>
              <a:rPr lang="en-US" b="1" dirty="0"/>
              <a:t>Example – </a:t>
            </a:r>
            <a:r>
              <a:rPr lang="en-US" b="1" dirty="0" err="1"/>
              <a:t>NotebookLM</a:t>
            </a:r>
            <a:r>
              <a:rPr lang="en-US" b="1" dirty="0"/>
              <a:t> (Google’s AI Notebook):</a:t>
            </a:r>
            <a:r>
              <a:rPr lang="en-US" dirty="0"/>
              <a:t> Imagine uploading a bulky </a:t>
            </a:r>
            <a:r>
              <a:rPr lang="en-US" b="1" dirty="0"/>
              <a:t>housing policy</a:t>
            </a:r>
            <a:r>
              <a:rPr lang="en-US" dirty="0"/>
              <a:t> PDF or a </a:t>
            </a:r>
            <a:r>
              <a:rPr lang="en-US" b="1" dirty="0"/>
              <a:t>benefits handbook</a:t>
            </a:r>
            <a:r>
              <a:rPr lang="en-US" dirty="0"/>
              <a:t> into an AI tool. With RAG, the AI can instantly turn that into a conversational assistant for you and the public. Google’s </a:t>
            </a:r>
            <a:r>
              <a:rPr lang="en-US" i="1" dirty="0" err="1"/>
              <a:t>NotebookLM</a:t>
            </a:r>
            <a:r>
              <a:rPr lang="en-US" dirty="0"/>
              <a:t> is one such experiment – it lets you </a:t>
            </a:r>
            <a:r>
              <a:rPr lang="en-US" i="1" dirty="0"/>
              <a:t>ask questions</a:t>
            </a:r>
            <a:r>
              <a:rPr lang="en-US" dirty="0"/>
              <a:t> to an AI about your documents and even generates things like summaries or FAQs from them</a:t>
            </a:r>
            <a:r>
              <a:rPr lang="en-US" dirty="0">
                <a:hlinkClick r:id="rId6"/>
              </a:rPr>
              <a:t>datacamp.com</a:t>
            </a:r>
            <a:r>
              <a:rPr lang="en-US" dirty="0"/>
              <a:t>. For instance, staff could use it to create a </a:t>
            </a:r>
            <a:r>
              <a:rPr lang="en-US" b="1" dirty="0"/>
              <a:t>“Housing Policy FAQ”</a:t>
            </a:r>
            <a:r>
              <a:rPr lang="en-US" dirty="0"/>
              <a:t> note automatically</a:t>
            </a:r>
            <a:r>
              <a:rPr lang="en-US" dirty="0">
                <a:hlinkClick r:id="rId6"/>
              </a:rPr>
              <a:t>datacamp.com</a:t>
            </a:r>
            <a:r>
              <a:rPr lang="en-US" dirty="0"/>
              <a:t>, ready to share with residents. Or it could help draft a </a:t>
            </a:r>
            <a:r>
              <a:rPr lang="en-US" b="1" dirty="0"/>
              <a:t>benefits information sheet</a:t>
            </a:r>
            <a:r>
              <a:rPr lang="en-US" dirty="0"/>
              <a:t> by pulling the exact rules from our manuals. The key point: RAG empowers us to get </a:t>
            </a:r>
            <a:r>
              <a:rPr lang="en-US" b="1" dirty="0"/>
              <a:t>practical, on-demand answers</a:t>
            </a:r>
            <a:r>
              <a:rPr lang="en-US" dirty="0"/>
              <a:t> from the troves of county data we already have, making policy information more accessible to everyone.</a:t>
            </a:r>
          </a:p>
          <a:p>
            <a:r>
              <a:rPr lang="en-US" b="1" dirty="0"/>
              <a:t>Speaker Notes (Slide 2):</a:t>
            </a:r>
            <a:r>
              <a:rPr lang="en-US" dirty="0"/>
              <a:t> </a:t>
            </a:r>
            <a:r>
              <a:rPr lang="en-US" i="1" dirty="0"/>
              <a:t>Picture having a genius assistant who, whenever asked a question, doesn’t just rely on memory – they run off to the county archives, find the exact answer, and then respond. That’s Retrieval-Augmented Generation in a nutshell. We all know how frustrating it is when an AI chatbot gives us a confident but wrong answer. RAG fixes that. It makes the AI less of a storyteller and more of a precise librarian</a:t>
            </a:r>
            <a:r>
              <a:rPr lang="en-US" i="1" dirty="0">
                <a:hlinkClick r:id="rId3"/>
              </a:rPr>
              <a:t>aws.amazon.com</a:t>
            </a:r>
            <a:r>
              <a:rPr lang="en-US" i="1" dirty="0"/>
              <a:t>. Why should we care? Because as public servants, giving out </a:t>
            </a:r>
            <a:r>
              <a:rPr lang="en-US" b="1" i="1" dirty="0"/>
              <a:t>wrong information</a:t>
            </a:r>
            <a:r>
              <a:rPr lang="en-US" i="1" dirty="0"/>
              <a:t> isn’t an option. With RAG, if a resident asks about the new housing assistance program, our AI can pull the answer straight from the latest policy document – no improvising</a:t>
            </a:r>
            <a:r>
              <a:rPr lang="en-US" i="1" dirty="0">
                <a:hlinkClick r:id="rId4"/>
              </a:rPr>
              <a:t>aws.amazon.com</a:t>
            </a:r>
            <a:r>
              <a:rPr lang="en-US" i="1" dirty="0">
                <a:hlinkClick r:id="rId7"/>
              </a:rPr>
              <a:t>aws.amazon.com</a:t>
            </a:r>
            <a:r>
              <a:rPr lang="en-US" i="1" dirty="0"/>
              <a:t>. It means </a:t>
            </a:r>
            <a:r>
              <a:rPr lang="en-US" b="1" i="1" dirty="0"/>
              <a:t>fewer missteps and more trust</a:t>
            </a:r>
            <a:r>
              <a:rPr lang="en-US" i="1" dirty="0"/>
              <a:t>. And here’s a real example: Google’s </a:t>
            </a:r>
            <a:r>
              <a:rPr lang="en-US" i="1" dirty="0" err="1"/>
              <a:t>NotebookLM</a:t>
            </a:r>
            <a:r>
              <a:rPr lang="en-US" i="1" dirty="0"/>
              <a:t>. Think of dumping a dense county policy document into it and, poof, it creates a Q&amp;A or a summary for you</a:t>
            </a:r>
            <a:r>
              <a:rPr lang="en-US" i="1" dirty="0">
                <a:hlinkClick r:id="rId6"/>
              </a:rPr>
              <a:t>datacamp.com</a:t>
            </a:r>
            <a:r>
              <a:rPr lang="en-US" i="1" dirty="0"/>
              <a:t>. Maybe it even produces a ready-to-go FAQ for a new affordable housing initiative – something that might’ve taken hours of staff time to write. This isn’t sci-fi; it’s happening now. The takeaway for our team is huge: RAG can transform how we handle information – making us faster and more accurate, so we can serve residents better.</a:t>
            </a:r>
            <a:r>
              <a:rPr lang="en-US" dirty="0">
                <a:hlinkClick r:id="rId3"/>
              </a:rPr>
              <a:t>aws.amazon.com</a:t>
            </a:r>
            <a:r>
              <a:rPr lang="en-US" dirty="0">
                <a:hlinkClick r:id="rId6"/>
              </a:rPr>
              <a:t>datacamp.com</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3: ChatGPT Project Use Cases in Miami-Dade County</a:t>
            </a:r>
          </a:p>
          <a:p>
            <a:r>
              <a:rPr lang="en-US" b="1" dirty="0"/>
              <a:t>Smarter 311 Assistants:</a:t>
            </a:r>
            <a:r>
              <a:rPr lang="en-US" dirty="0"/>
              <a:t> Imagine a more intelligent </a:t>
            </a:r>
            <a:r>
              <a:rPr lang="en-US" b="1" dirty="0"/>
              <a:t>311 chatbot</a:t>
            </a:r>
            <a:r>
              <a:rPr lang="en-US" dirty="0"/>
              <a:t> that can handle complex, across-department questions in a human-like way. For example, </a:t>
            </a:r>
            <a:r>
              <a:rPr lang="en-US" i="1" dirty="0"/>
              <a:t>New Orleans’ “</a:t>
            </a:r>
            <a:r>
              <a:rPr lang="en-US" i="1" dirty="0" err="1"/>
              <a:t>ChatNOLA</a:t>
            </a:r>
            <a:r>
              <a:rPr lang="en-US" i="1" dirty="0"/>
              <a:t>”</a:t>
            </a:r>
            <a:r>
              <a:rPr lang="en-US" dirty="0"/>
              <a:t> bot lets residents log service requests and get updates conversationally, rather than waiting on hold</a:t>
            </a:r>
            <a:r>
              <a:rPr lang="en-US" dirty="0">
                <a:hlinkClick r:id="rId3"/>
              </a:rPr>
              <a:t>veritenews.org</a:t>
            </a:r>
            <a:r>
              <a:rPr lang="en-US" dirty="0"/>
              <a:t>. Miami-Dade could have a similar AI agent so a resident can ask, </a:t>
            </a:r>
            <a:r>
              <a:rPr lang="en-US" i="1" dirty="0"/>
              <a:t>“I have a pothole on my street and a garbage pickup issue – what do I do?”</a:t>
            </a:r>
            <a:r>
              <a:rPr lang="en-US" dirty="0"/>
              <a:t>, and the bot files the report and guides them, all in one chat. It’s a “no wrong door” approach – the AI finds answers from transportation, public works, or any relevant department seamlessly.</a:t>
            </a:r>
          </a:p>
          <a:p>
            <a:r>
              <a:rPr lang="en-US" b="1" dirty="0"/>
              <a:t>Permit and Code Compliance Chatbot:</a:t>
            </a:r>
            <a:r>
              <a:rPr lang="en-US" dirty="0"/>
              <a:t> Our permitting and code enforcement processes can be labyrinthine for the public. A ChatGPT-powered </a:t>
            </a:r>
            <a:r>
              <a:rPr lang="en-US" b="1" dirty="0"/>
              <a:t>Permit Assistant</a:t>
            </a:r>
            <a:r>
              <a:rPr lang="en-US" dirty="0"/>
              <a:t> could walk residents step-by-step through, say, a </a:t>
            </a:r>
            <a:r>
              <a:rPr lang="en-US" i="1" dirty="0"/>
              <a:t>home renovation permit</a:t>
            </a:r>
            <a:r>
              <a:rPr lang="en-US" dirty="0"/>
              <a:t> application – answering forms and requirements questions any time of day. In fact, the City of Miami has already introduced a </a:t>
            </a:r>
            <a:r>
              <a:rPr lang="en-US" b="1" dirty="0"/>
              <a:t>Code Compliance “</a:t>
            </a:r>
            <a:r>
              <a:rPr lang="en-US" b="1" dirty="0" err="1"/>
              <a:t>Codebot</a:t>
            </a:r>
            <a:r>
              <a:rPr lang="en-US" b="1" dirty="0"/>
              <a:t>”</a:t>
            </a:r>
            <a:r>
              <a:rPr lang="en-US" dirty="0"/>
              <a:t> that instantly answers questions about code rules and violations for users on their website</a:t>
            </a:r>
            <a:r>
              <a:rPr lang="en-US" dirty="0">
                <a:hlinkClick r:id="rId4"/>
              </a:rPr>
              <a:t>miami.gov</a:t>
            </a:r>
            <a:r>
              <a:rPr lang="en-US" dirty="0"/>
              <a:t>. We can envision expanding on that: one virtual agent that explains zoning rules, permit fees, or helps schedule inspections just by chatting on our county portal.</a:t>
            </a:r>
          </a:p>
          <a:p>
            <a:r>
              <a:rPr lang="en-US" b="1" dirty="0"/>
              <a:t>Transportation Info &amp; Trip Planning:</a:t>
            </a:r>
            <a:r>
              <a:rPr lang="en-US" dirty="0"/>
              <a:t> County transportation departments could use ChatGPT to offer a virtual transit trip planner. Residents might ask, </a:t>
            </a:r>
            <a:r>
              <a:rPr lang="en-US" i="1" dirty="0"/>
              <a:t>“How do I get from Coral Gables to North Miami at 8 AM via public transit?”</a:t>
            </a:r>
            <a:r>
              <a:rPr lang="en-US" dirty="0"/>
              <a:t> and get a friendly, concise answer with bus/train routes and times. The AI could also handle FAQs like </a:t>
            </a:r>
            <a:r>
              <a:rPr lang="en-US" i="1" dirty="0"/>
              <a:t>parking, </a:t>
            </a:r>
            <a:r>
              <a:rPr lang="en-US" i="1" dirty="0" err="1"/>
              <a:t>MetroRail</a:t>
            </a:r>
            <a:r>
              <a:rPr lang="en-US" i="1" dirty="0"/>
              <a:t> schedules, or road closures</a:t>
            </a:r>
            <a:r>
              <a:rPr lang="en-US" dirty="0"/>
              <a:t> – functioning like a 24/7 transit helpdesk. This improves customer service without tying up phone lines.</a:t>
            </a:r>
          </a:p>
          <a:p>
            <a:r>
              <a:rPr lang="en-US" b="1" dirty="0"/>
              <a:t>Internal Document Prep and Support:</a:t>
            </a:r>
            <a:r>
              <a:rPr lang="en-US" dirty="0"/>
              <a:t> It’s not just resident-facing – ChatGPT can boost </a:t>
            </a:r>
            <a:r>
              <a:rPr lang="en-US" i="1" dirty="0"/>
              <a:t>employee productivity</a:t>
            </a:r>
            <a:r>
              <a:rPr lang="en-US" dirty="0"/>
              <a:t> too</a:t>
            </a:r>
            <a:r>
              <a:rPr lang="en-US" dirty="0">
                <a:hlinkClick r:id="rId5"/>
              </a:rPr>
              <a:t>miamidade.gov</a:t>
            </a:r>
            <a:r>
              <a:rPr lang="en-US" dirty="0"/>
              <a:t>. Think of an </a:t>
            </a:r>
            <a:r>
              <a:rPr lang="en-US" b="1" dirty="0"/>
              <a:t>AI office assistant</a:t>
            </a:r>
            <a:r>
              <a:rPr lang="en-US" dirty="0"/>
              <a:t> that helps draft routine documents, emails, or reports. For instance, a staffer could say, “Summarize the key updates from this 20-page policy for me,” and get a one-page brief, or “Draft a friendly reminder email about our upcoming benefits enrollment,” and have a polished draft ready for review</a:t>
            </a:r>
            <a:r>
              <a:rPr lang="en-US" dirty="0">
                <a:hlinkClick r:id="rId5"/>
              </a:rPr>
              <a:t>miamidade.gov</a:t>
            </a:r>
            <a:r>
              <a:rPr lang="en-US" dirty="0"/>
              <a:t>. Departments like </a:t>
            </a:r>
            <a:r>
              <a:rPr lang="en-US" b="1" dirty="0"/>
              <a:t>HR or Finance</a:t>
            </a:r>
            <a:r>
              <a:rPr lang="en-US" dirty="0"/>
              <a:t> dealing with repetitive queries (e.g. </a:t>
            </a:r>
            <a:r>
              <a:rPr lang="en-US" i="1" dirty="0"/>
              <a:t>“How do I change my health insurance?”</a:t>
            </a:r>
            <a:r>
              <a:rPr lang="en-US" dirty="0"/>
              <a:t>) could use an internal chatbot to instantly pull up answers from policy docs. Less time digging through manuals means more time serving the public.</a:t>
            </a:r>
          </a:p>
          <a:p>
            <a:r>
              <a:rPr lang="en-US" b="1" dirty="0"/>
              <a:t>Real Examples &amp; Pilot Projects:</a:t>
            </a:r>
            <a:r>
              <a:rPr lang="en-US" dirty="0"/>
              <a:t> These aren’t just theories – </a:t>
            </a:r>
            <a:r>
              <a:rPr lang="en-US" b="1" dirty="0"/>
              <a:t>public agencies are piloting them</a:t>
            </a:r>
            <a:r>
              <a:rPr lang="en-US" dirty="0"/>
              <a:t>. Miami-Dade’s IT team has identified AI use cases like a “Public Benefits AI Assistant” to aid residents applying for services, and smarter virtual agents for transit and 311 inquiries (as noted in the County’s AI report). Early experiments with Microsoft’s Copilot in Office tools are underway to help draft content and analyze data for staff. By automating mundane tasks and improving information flow, ChatGPT-based tools can free us up to focus on the human side of public service.</a:t>
            </a:r>
          </a:p>
          <a:p>
            <a:r>
              <a:rPr lang="en-US" b="1" dirty="0"/>
              <a:t>Speaker Notes (Slide 3):</a:t>
            </a:r>
            <a:r>
              <a:rPr lang="en-US" dirty="0"/>
              <a:t> </a:t>
            </a:r>
            <a:r>
              <a:rPr lang="en-US" i="1" dirty="0"/>
              <a:t>Now we get into the fun part – </a:t>
            </a:r>
            <a:r>
              <a:rPr lang="en-US" b="1" i="1" dirty="0"/>
              <a:t>how we can actually use ChatGPT</a:t>
            </a:r>
            <a:r>
              <a:rPr lang="en-US" i="1" dirty="0"/>
              <a:t> (and tools like it) in our daily grind serving Miami-Dade residents. This isn’t some abstract Silicon Valley story; this is about making our jobs easier and our services better. Let’s start with 311 – the front door to county services. Right now, a resident calls or texts 311 and maybe bounces between departments. With a smart AI assistant, it’s one and done. They say their issue, and the AI routes it, logs it, gives updates – all in plain language. No frustration, no “please hold.” In New Orleans, they’ve tested this with a chatbot called </a:t>
            </a:r>
            <a:r>
              <a:rPr lang="en-US" i="1" dirty="0" err="1"/>
              <a:t>ChatNOLA</a:t>
            </a:r>
            <a:r>
              <a:rPr lang="en-US" i="1" dirty="0"/>
              <a:t> that talks like a person and helps with city service requests</a:t>
            </a:r>
            <a:r>
              <a:rPr lang="en-US" i="1" dirty="0">
                <a:hlinkClick r:id="rId3"/>
              </a:rPr>
              <a:t>veritenews.org</a:t>
            </a:r>
            <a:r>
              <a:rPr lang="en-US" i="1" dirty="0"/>
              <a:t>. We can bring that same ease to our residents – </a:t>
            </a:r>
            <a:r>
              <a:rPr lang="en-US" b="1" i="1" dirty="0"/>
              <a:t>imagine the goodwill</a:t>
            </a:r>
            <a:r>
              <a:rPr lang="en-US" i="1" dirty="0"/>
              <a:t> when someone reports a pothole and actually gets a real-time update from an AI, or finds out their permit status without digging through forms. And speaking of permits – have you ever had a resident show up with the wrong paperwork because they didn’t understand the requirements? It happens all the time. A ChatGPT-powered permit assistant could save everyone’s time by coaching them through it the first time. The City of Miami’s already using an AI “</a:t>
            </a:r>
            <a:r>
              <a:rPr lang="en-US" i="1" dirty="0" err="1"/>
              <a:t>Codebot</a:t>
            </a:r>
            <a:r>
              <a:rPr lang="en-US" i="1" dirty="0"/>
              <a:t>” for code compliance questions</a:t>
            </a:r>
            <a:r>
              <a:rPr lang="en-US" i="1" dirty="0">
                <a:hlinkClick r:id="rId4"/>
              </a:rPr>
              <a:t>miami.gov</a:t>
            </a:r>
            <a:r>
              <a:rPr lang="en-US" i="1" dirty="0"/>
              <a:t> – it’s out there answering “Can I park my boat in my driveway?” at 11 PM so an officer doesn’t have to at 8 AM. That’s powerful. For us county employees, think about those repetitive tasks – writing the same boilerplate letter or summarizing a long report for the 100th time. It’s draining, right? ChatGPT can take the first stab at those, in seconds. Our AI report explicitly lists content creation as a way to boost workforce productivity</a:t>
            </a:r>
            <a:r>
              <a:rPr lang="en-US" i="1" dirty="0">
                <a:hlinkClick r:id="rId5"/>
              </a:rPr>
              <a:t>miamidade.gov</a:t>
            </a:r>
            <a:r>
              <a:rPr lang="en-US" i="1" dirty="0"/>
              <a:t>, and for good reason: if an inspector or a social worker can draft a document faster with AI’s help, that’s more time they can spend out in the field, doing what humans do best. The bottom line: these AI use cases aren’t science projects – they’re productivity and service hacks we can start leveraging. Each one is a chance to cut red tape, reduce wait times, and show the public (and ourselves) that government can innovate to meet their needs in real time.</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4: Multimodality in AI – AI That </a:t>
            </a:r>
            <a:r>
              <a:rPr lang="en-US" b="1" i="1" dirty="0"/>
              <a:t>Sees</a:t>
            </a:r>
            <a:r>
              <a:rPr lang="en-US" b="1" dirty="0"/>
              <a:t> and </a:t>
            </a:r>
            <a:r>
              <a:rPr lang="en-US" b="1" i="1" dirty="0"/>
              <a:t>Hears</a:t>
            </a:r>
            <a:endParaRPr lang="en-US" b="1" dirty="0"/>
          </a:p>
          <a:p>
            <a:r>
              <a:rPr lang="en-US" b="1" dirty="0"/>
              <a:t>What is Multimodal AI?</a:t>
            </a:r>
            <a:r>
              <a:rPr lang="en-US" dirty="0"/>
              <a:t> It’s an AI that can handle </a:t>
            </a:r>
            <a:r>
              <a:rPr lang="en-US" i="1" dirty="0"/>
              <a:t>multiple forms of input and output</a:t>
            </a:r>
            <a:r>
              <a:rPr lang="en-US" dirty="0"/>
              <a:t> – not just text. A multimodal AI might take in text, images, audio, even video, all at once. In other words, it can </a:t>
            </a:r>
            <a:r>
              <a:rPr lang="en-US" i="1" dirty="0"/>
              <a:t>see, read, and listen</a:t>
            </a:r>
            <a:r>
              <a:rPr lang="en-US" dirty="0"/>
              <a:t> at the same time. According to tech experts, “Multimodal AI can process virtually any input – text, images, audio – and convert those prompts into virtually any output </a:t>
            </a:r>
            <a:r>
              <a:rPr lang="en-US" dirty="0" err="1"/>
              <a:t>type”</a:t>
            </a:r>
            <a:r>
              <a:rPr lang="en-US" dirty="0" err="1">
                <a:hlinkClick r:id="rId3"/>
              </a:rPr>
              <a:t>cloud.google.com</a:t>
            </a:r>
            <a:r>
              <a:rPr lang="en-US" dirty="0"/>
              <a:t>. This means one AI could analyze a photograph or chart and then </a:t>
            </a:r>
            <a:r>
              <a:rPr lang="en-US" b="1" dirty="0"/>
              <a:t>talk</a:t>
            </a:r>
            <a:r>
              <a:rPr lang="en-US" dirty="0"/>
              <a:t> to you about it. It’s a bit like having an employee who is simultaneously a reader, a viewer, and a listener, combining those skills to give you a richer answer.</a:t>
            </a:r>
          </a:p>
          <a:p>
            <a:r>
              <a:rPr lang="en-US" b="1" dirty="0"/>
              <a:t>Example – ScreenStudyHelper.com (Vision):</a:t>
            </a:r>
            <a:r>
              <a:rPr lang="en-US" dirty="0"/>
              <a:t> One example of multimodal capability is a hypothetical tool like </a:t>
            </a:r>
            <a:r>
              <a:rPr lang="en-US" b="1" dirty="0"/>
              <a:t>ScreenStudyHelper.com</a:t>
            </a:r>
            <a:r>
              <a:rPr lang="en-US" dirty="0"/>
              <a:t>, which could let you upload a picture or screenshot and then ask questions about it. Imagine snapping a photo of a street intersection and asking, </a:t>
            </a:r>
            <a:r>
              <a:rPr lang="en-US" i="1" dirty="0"/>
              <a:t>“What safety issues do you see here?”</a:t>
            </a:r>
            <a:r>
              <a:rPr lang="en-US" dirty="0"/>
              <a:t> – and the AI might respond, “I notice the crosswalk lines are faded and there’s no stop sign on one approach, which could be unsafe.” For a more everyday case, you could show it a graph from a housing report and ask for the key trend. The AI isn’t </a:t>
            </a:r>
            <a:r>
              <a:rPr lang="en-US" i="1" dirty="0"/>
              <a:t>just</a:t>
            </a:r>
            <a:r>
              <a:rPr lang="en-US" dirty="0"/>
              <a:t> reading text; it’s analyzing visual material and translating that into insights for you. This visual analysis capability can help our staff digest diagrams, maps, or even handwriting on forms that might otherwise take extra time to interpret.</a:t>
            </a:r>
          </a:p>
          <a:p>
            <a:r>
              <a:rPr lang="en-US" b="1" dirty="0"/>
              <a:t>Example – AI Studio (Video &amp; Live Interaction):</a:t>
            </a:r>
            <a:r>
              <a:rPr lang="en-US" dirty="0"/>
              <a:t> Google’s </a:t>
            </a:r>
            <a:r>
              <a:rPr lang="en-US" b="1" dirty="0"/>
              <a:t>AI Studio</a:t>
            </a:r>
            <a:r>
              <a:rPr lang="en-US" dirty="0"/>
              <a:t> (accessible at aistudio.google.com) is pushing the envelope on video understanding. It allows you to input a video (even by pasting a YouTube link) and then the AI will </a:t>
            </a:r>
            <a:r>
              <a:rPr lang="en-US" i="1" dirty="0"/>
              <a:t>watch</a:t>
            </a:r>
            <a:r>
              <a:rPr lang="en-US" dirty="0"/>
              <a:t> it and respond with a summary or answer questions</a:t>
            </a:r>
            <a:r>
              <a:rPr lang="en-US" dirty="0">
                <a:hlinkClick r:id="rId4"/>
              </a:rPr>
              <a:t>reddit.com</a:t>
            </a:r>
            <a:r>
              <a:rPr lang="en-US" dirty="0"/>
              <a:t>. Even more impressively, there’s a </a:t>
            </a:r>
            <a:r>
              <a:rPr lang="en-US" b="1" dirty="0"/>
              <a:t>Gemini Live</a:t>
            </a:r>
            <a:r>
              <a:rPr lang="en-US" dirty="0"/>
              <a:t> feature where you can share your screen or camera feed with the AI in real time, and have a conversation about what’s on </a:t>
            </a:r>
            <a:r>
              <a:rPr lang="en-US" dirty="0" err="1"/>
              <a:t>screen</a:t>
            </a:r>
            <a:r>
              <a:rPr lang="en-US" dirty="0" err="1">
                <a:hlinkClick r:id="rId5"/>
              </a:rPr>
              <a:t>blog.google</a:t>
            </a:r>
            <a:r>
              <a:rPr lang="en-US" dirty="0"/>
              <a:t>. For instance, you could play a training video and ask, </a:t>
            </a:r>
            <a:r>
              <a:rPr lang="en-US" i="1" dirty="0"/>
              <a:t>“Pause – what are the key safety protocols mentioned so far?”</a:t>
            </a:r>
            <a:r>
              <a:rPr lang="en-US" dirty="0"/>
              <a:t> and get an instant answer. Or you might share your screen while scrolling through a PDF and say, “Summarize this page for me,” and it does so on the fly. This multi-sense, multi-task approach is like having a colleague who can watch a presentation with you and whisper the highlights in your ear as it goes.</a:t>
            </a:r>
          </a:p>
          <a:p>
            <a:r>
              <a:rPr lang="en-US" b="1" dirty="0"/>
              <a:t>Voice Interaction – Talking vs. Typing:</a:t>
            </a:r>
            <a:r>
              <a:rPr lang="en-US" dirty="0"/>
              <a:t> Multimodality also includes </a:t>
            </a:r>
            <a:r>
              <a:rPr lang="en-US" i="1" dirty="0"/>
              <a:t>speech</a:t>
            </a:r>
            <a:r>
              <a:rPr lang="en-US" dirty="0"/>
              <a:t>. Instead of typing a prompt, you can talk to the AI and it will understand and talk back. This isn’t just a convenience; it can fundamentally change workflows. Speaking to an AI can be more natural and faster – think of how much easier it is to explain a complex issue out loud than to write a long email. It also enables </a:t>
            </a:r>
            <a:r>
              <a:rPr lang="en-US" b="1" dirty="0"/>
              <a:t>hands-free</a:t>
            </a:r>
            <a:r>
              <a:rPr lang="en-US" dirty="0"/>
              <a:t> use. For example, a building inspector in the field could </a:t>
            </a:r>
            <a:r>
              <a:rPr lang="en-US" i="1" dirty="0"/>
              <a:t>speak</a:t>
            </a:r>
            <a:r>
              <a:rPr lang="en-US" dirty="0"/>
              <a:t> a question (“What’s the code for setback on a corner lot?”) and hear the answer, without ever pulling out a notebook. Voice lets AI join us in environments where typing isn’t practical – driving, on a construction site, or when assisting someone while wearing gloves. Additionally, tone of voice can convey urgency or emotion that text might not, and future AIs could even pick up on that to better assist (imagine an AI that can tell you’re frustrated and adjusts its response to be more supportive). The key point: by engaging more of our senses (sight and sound), multimodal AI fits more seamlessly into the real world, making interactions with technology more like interactions with another person.</a:t>
            </a:r>
          </a:p>
          <a:p>
            <a:r>
              <a:rPr lang="en-US" b="1" dirty="0"/>
              <a:t>Speaker Notes (Slide 4):</a:t>
            </a:r>
            <a:r>
              <a:rPr lang="en-US" dirty="0"/>
              <a:t> </a:t>
            </a:r>
            <a:r>
              <a:rPr lang="en-US" i="1" dirty="0"/>
              <a:t>So far, we’ve talked about AI that reads and writes. But what about one that can </a:t>
            </a:r>
            <a:r>
              <a:rPr lang="en-US" b="1" i="1" dirty="0"/>
              <a:t>see a picture, watch a video, or hear your voice</a:t>
            </a:r>
            <a:r>
              <a:rPr lang="en-US" i="1" dirty="0"/>
              <a:t>? Multimodal AI is exactly that breakthrough. We’re no longer confined to just text. Let’s break it down: a multimodal AI can take any input you throw at it – images, audio, you name it – and make sense of it</a:t>
            </a:r>
            <a:r>
              <a:rPr lang="en-US" i="1" dirty="0">
                <a:hlinkClick r:id="rId3"/>
              </a:rPr>
              <a:t>cloud.google.com</a:t>
            </a:r>
            <a:r>
              <a:rPr lang="en-US" i="1" dirty="0"/>
              <a:t>. This is huge. Think of the old days – if you had a photo from a code violation case, you’d have to describe it to your system in words. Now the AI can just look at it. One example to spark your imagination: ScreenStudyHelper.com. Pretend you’re at your desk with an engineering diagram or maybe a map of the county’s bus routes. Instead of you poring over it for an hour, you feed it to the AI. In seconds, the AI could say, “Bus route 27 has a gap in this neighborhood” or “This diagram shows a 5% decrease in water pressure from station A to B, indicating a possible leak.” It’s like having an intern with a photographic memory. Next, AI Studio from Google – this one blows my mind. You can literally give it a YouTube link of, say, last week’s commission meeting, and ask “Can you summarize the part about the new zoning ordinance?” The AI will watch the video and tell you exactly what you need</a:t>
            </a:r>
            <a:r>
              <a:rPr lang="en-US" i="1" dirty="0">
                <a:hlinkClick r:id="rId4"/>
              </a:rPr>
              <a:t>reddit.com</a:t>
            </a:r>
            <a:r>
              <a:rPr lang="en-US" i="1" dirty="0"/>
              <a:t>. No more scrubbing through hours of footage. And with Gemini Live, imagine sharing your phone screen live during a field inspection – you show it a form or a situation through your camera, and you’re talking to the AI about it in real </a:t>
            </a:r>
            <a:r>
              <a:rPr lang="en-US" i="1" dirty="0" err="1"/>
              <a:t>time</a:t>
            </a:r>
            <a:r>
              <a:rPr lang="en-US" i="1" dirty="0" err="1">
                <a:hlinkClick r:id="rId5"/>
              </a:rPr>
              <a:t>blog.google</a:t>
            </a:r>
            <a:r>
              <a:rPr lang="en-US" i="1" dirty="0"/>
              <a:t>. It’s as if the AI is right there over your shoulder, helping out. Finally, voice – perhaps the most human modality. Talking to an AI the way we talk to each other. For our folks in the field, this is a game-changer. A housing inspector could just say, “AI, draft my inspection summary for 123 Elm Street,” and as they talk, the AI writes, capturing details on the fly. No typing up notes back at the office – it’s done by the time they drive back. Even in the office, some of us think faster than we type; speaking to an AI could capture ideas in the moment. The big takeaway here is fluidity. Multimodal AI makes interacting with tech feel more natural, more like real life. That lowers the barrier to using these tools – which means more of our staff can and will use them to get </a:t>
            </a:r>
            <a:r>
              <a:rPr lang="en-US" i="1" dirty="0" err="1"/>
              <a:t>ahead.</a:t>
            </a:r>
            <a:r>
              <a:rPr lang="en-US" dirty="0" err="1">
                <a:hlinkClick r:id="rId3"/>
              </a:rPr>
              <a:t>cloud.google.com</a:t>
            </a:r>
            <a:r>
              <a:rPr lang="en-US" dirty="0" err="1">
                <a:hlinkClick r:id="rId5"/>
              </a:rPr>
              <a:t>blog.google</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5: Applying Multimodal AI to Local Government Scenarios</a:t>
            </a:r>
          </a:p>
          <a:p>
            <a:r>
              <a:rPr lang="en-US" b="1" dirty="0"/>
              <a:t>Traffic Camera Analytics for Planning:</a:t>
            </a:r>
            <a:r>
              <a:rPr lang="en-US" dirty="0"/>
              <a:t> </a:t>
            </a:r>
            <a:r>
              <a:rPr lang="en-US" i="1" dirty="0"/>
              <a:t>What if</a:t>
            </a:r>
            <a:r>
              <a:rPr lang="en-US" dirty="0"/>
              <a:t> we could leverage those hundreds of traffic cameras around the county beyond just live monitoring? With multimodal AI, we can feed hours of traffic footage into an algorithm that </a:t>
            </a:r>
            <a:r>
              <a:rPr lang="en-US" i="1" dirty="0"/>
              <a:t>counts vehicles, notes patterns, and spots anomalies</a:t>
            </a:r>
            <a:r>
              <a:rPr lang="en-US" dirty="0"/>
              <a:t>. For example, an AI system could review a week’s worth of video from a busy intersection and tell us, “On weekdays between 5–6 PM, ~40% of cars are diverting onto side streets to avoid congestion.” Urban planners can use insights like that for road improvements or timing traffic signals. AI vision tools are already detecting things like accidents or dangerous driving in live feeds</a:t>
            </a:r>
            <a:r>
              <a:rPr lang="en-US" dirty="0">
                <a:hlinkClick r:id="rId3"/>
              </a:rPr>
              <a:t>publicworkspartners.com</a:t>
            </a:r>
            <a:r>
              <a:rPr lang="en-US" dirty="0"/>
              <a:t> – extending this, we could identify </a:t>
            </a:r>
            <a:r>
              <a:rPr lang="en-US" b="1" dirty="0"/>
              <a:t>where crosswalks are routinely blocked</a:t>
            </a:r>
            <a:r>
              <a:rPr lang="en-US" dirty="0"/>
              <a:t>, or which intersections see frequent near-misses. This means smarter, data-driven decisions on where to add signage, adjust speed limits, or deploy police patrols. Instead of relying on the occasional human survey or complaint calls, we get a continuous, AI-driven stream of </a:t>
            </a:r>
            <a:r>
              <a:rPr lang="en-US" i="1" dirty="0"/>
              <a:t>actionable traffic data</a:t>
            </a:r>
            <a:r>
              <a:rPr lang="en-US" dirty="0"/>
              <a:t> from video.</a:t>
            </a:r>
          </a:p>
          <a:p>
            <a:r>
              <a:rPr lang="en-US" b="1" dirty="0"/>
              <a:t>AI-Assisted Screensharing for Staff:</a:t>
            </a:r>
            <a:r>
              <a:rPr lang="en-US" dirty="0"/>
              <a:t> Multimodal AI can also be a </a:t>
            </a:r>
            <a:r>
              <a:rPr lang="en-US" i="1" dirty="0"/>
              <a:t>work companion</a:t>
            </a:r>
            <a:r>
              <a:rPr lang="en-US" dirty="0"/>
              <a:t> in our offices. Envision an employee sharing their screen with an AI assistant during work. As you navigate a complicated permitting software or scroll through a 100-page PDF, the AI is “watching” your screen and ready to help. You could highlight a paragraph in a zoning regulation PDF and ask, “Can you pull the key requirement here and fill it into this form?” The AI, seeing the text on your screen, could extract “Setback must be 5 feet” and input that into a field or memo for you. Google’s Gemini already teases this kind of functionality – letting an AI observe your screen and provide help in real </a:t>
            </a:r>
            <a:r>
              <a:rPr lang="en-US" dirty="0" err="1"/>
              <a:t>time</a:t>
            </a:r>
            <a:r>
              <a:rPr lang="en-US" dirty="0" err="1">
                <a:hlinkClick r:id="rId4"/>
              </a:rPr>
              <a:t>blog.google</a:t>
            </a:r>
            <a:r>
              <a:rPr lang="en-US" dirty="0"/>
              <a:t>. For us, that could mean faster training (the AI guides you through new software by literally showing you where to click) and quicker task completion (it finds that one figure you need in a sea of data because it </a:t>
            </a:r>
            <a:r>
              <a:rPr lang="en-US" i="1" dirty="0"/>
              <a:t>saw</a:t>
            </a:r>
            <a:r>
              <a:rPr lang="en-US" dirty="0"/>
              <a:t> it on page 45). It’s like having a second pair of eyes on demand.</a:t>
            </a:r>
          </a:p>
          <a:p>
            <a:r>
              <a:rPr lang="en-US" b="1" dirty="0"/>
              <a:t>Voice Assistants in Fieldwork:</a:t>
            </a:r>
            <a:r>
              <a:rPr lang="en-US" dirty="0"/>
              <a:t> Many of our public sector jobs aren’t behind a desk. Think of </a:t>
            </a:r>
            <a:r>
              <a:rPr lang="en-US" b="1" dirty="0"/>
              <a:t>code inspectors, maintenance crews, park rangers</a:t>
            </a:r>
            <a:r>
              <a:rPr lang="en-US" dirty="0"/>
              <a:t> – they’re out in the field with their hands full. A voice-activated AI assistant could be their best friend. Equipped with a smartphone or even a smart earpiece, an inspector could query, “What’s the compliance code for this type of violation?” and get an immediate answer spoken back. They could dictate inspection notes as they walk and have AI draft the report by the time they’re back in the truck</a:t>
            </a:r>
            <a:r>
              <a:rPr lang="en-US" dirty="0">
                <a:hlinkClick r:id="rId5"/>
              </a:rPr>
              <a:t>credote.com</a:t>
            </a:r>
            <a:r>
              <a:rPr lang="en-US" dirty="0"/>
              <a:t>. In emergencies or routine checks, </a:t>
            </a:r>
            <a:r>
              <a:rPr lang="en-US" i="1" dirty="0"/>
              <a:t>speed</a:t>
            </a:r>
            <a:r>
              <a:rPr lang="en-US" dirty="0"/>
              <a:t> and </a:t>
            </a:r>
            <a:r>
              <a:rPr lang="en-US" i="1" dirty="0"/>
              <a:t>attention</a:t>
            </a:r>
            <a:r>
              <a:rPr lang="en-US" dirty="0"/>
              <a:t> are critical – being able to simply speak and listen means they aren’t slowed down by typing or swiping. For example, a fire inspector could say, “AI, checklist for fire alarm inspection,” and the assistant reads out the steps, ticking them off as the inspector verbally confirms each one. Companies are already building AI field reporting apps that </a:t>
            </a:r>
            <a:r>
              <a:rPr lang="en-US" i="1" dirty="0"/>
              <a:t>“automate site reports and generate summaries, saving hours on-site”</a:t>
            </a:r>
            <a:r>
              <a:rPr lang="en-US" dirty="0">
                <a:hlinkClick r:id="rId5"/>
              </a:rPr>
              <a:t>credote.com</a:t>
            </a:r>
            <a:r>
              <a:rPr lang="en-US" dirty="0"/>
              <a:t> – which shows the potential. By integrating voice AIs, we keep our personnel safer (eyes up, not on a screen) and more efficient, while capturing rich data (the AI can record and transcribe the conversation for official records). The human worker stays in control, but gains a tireless, voice-activated helper for the mundane parts of the job.</a:t>
            </a:r>
          </a:p>
          <a:p>
            <a:r>
              <a:rPr lang="en-US" b="1" dirty="0"/>
              <a:t>Speaker Notes (Slide 5):</a:t>
            </a:r>
            <a:r>
              <a:rPr lang="en-US" dirty="0"/>
              <a:t> </a:t>
            </a:r>
            <a:r>
              <a:rPr lang="en-US" i="1" dirty="0"/>
              <a:t>Let’s bring all these ideas home to </a:t>
            </a:r>
            <a:r>
              <a:rPr lang="en-US" b="1" i="1" dirty="0"/>
              <a:t>Miami-Dade County’s reality</a:t>
            </a:r>
            <a:r>
              <a:rPr lang="en-US" i="1" dirty="0"/>
              <a:t>. We’ve got three scenarios that could be game-changers. First up: </a:t>
            </a:r>
            <a:r>
              <a:rPr lang="en-US" b="1" i="1" dirty="0"/>
              <a:t>traffic cameras</a:t>
            </a:r>
            <a:r>
              <a:rPr lang="en-US" i="1" dirty="0"/>
              <a:t>. We have an extensive network of cameras – but right now, are we really squeezing all the insight we can from them? Probably not. It’s impossible for people to watch all that footage. But an AI can. It can crunch endless video and spill out trends: “Hey, 30% more cars use Exit 12 when it rains” or “Bottleneck at Maple Ave peaks 10 minutes earlier on Fridays.” In fact, AI vision can already flag accidents in real time</a:t>
            </a:r>
            <a:r>
              <a:rPr lang="en-US" i="1" dirty="0">
                <a:hlinkClick r:id="rId3"/>
              </a:rPr>
              <a:t>publicworkspartners.com</a:t>
            </a:r>
            <a:r>
              <a:rPr lang="en-US" i="1" dirty="0"/>
              <a:t>, so imagine feeding that data into planning: fewer accidents means adjusting a turn lane, optimizing a light. Instead of playing whack-a-mole with complaints, we proactively tune our traffic flow with hard data. That’s residents spending less time in gridlock – a quality of life win we can all appreciate. Next, think about our daily office work. We open dozens of apps and documents, pulling info from one to fill in another. It’s a copy-paste marathon. With multimodal AI, we break that wall. We can literally ask, while screen-sharing, “AI, find the permit number on this PDF and paste it into our database entry.” Boom – done. It’s like having a super-smart intern who watches your screen and does the tedious stuff for you, so you don’t mis-type a 12-digit code for the fifth time. Google’s already demoing an AI that can “see” your screen and </a:t>
            </a:r>
            <a:r>
              <a:rPr lang="en-US" i="1" dirty="0" err="1"/>
              <a:t>interact</a:t>
            </a:r>
            <a:r>
              <a:rPr lang="en-US" i="1" dirty="0" err="1">
                <a:hlinkClick r:id="rId4"/>
              </a:rPr>
              <a:t>blog.google</a:t>
            </a:r>
            <a:r>
              <a:rPr lang="en-US" i="1" dirty="0"/>
              <a:t>, and I can’t overstate how much faster this could make our work. Finally, for our heroes in the field: voice AI. I get excited about this because it meets people where they are. Picture a code inspector walking a property. Instead of juggling a notebook, a pen, a camera – they just speak naturally: “Looks like debris blocking a drainage, violation of section 5.3 – AI, note that.” The AI records it, cites the code, maybe even suggests a remedy based on our regulations. By the time the inspector is back, the report’s drafted, perfectly formatted. There’s a company, </a:t>
            </a:r>
            <a:r>
              <a:rPr lang="en-US" i="1" dirty="0" err="1"/>
              <a:t>InspectMind</a:t>
            </a:r>
            <a:r>
              <a:rPr lang="en-US" i="1" dirty="0"/>
              <a:t>, touting exactly these benefits – saving hours on site by generating summaries automatically</a:t>
            </a:r>
            <a:r>
              <a:rPr lang="en-US" i="1" dirty="0">
                <a:hlinkClick r:id="rId5"/>
              </a:rPr>
              <a:t>credote.com</a:t>
            </a:r>
            <a:r>
              <a:rPr lang="en-US" i="1" dirty="0"/>
              <a:t>. And for us, saved time on-site means more inspections per day or more attention to detail on critical cases. Voice assistants can also act as a mentor on your shoulder: if a rookie inspector isn’t sure about a rule, they ask the AI and get guidance immediately, rather than leaving and looking it up later. This is how we </a:t>
            </a:r>
            <a:r>
              <a:rPr lang="en-US" b="1" i="1" dirty="0"/>
              <a:t>empower our workforce</a:t>
            </a:r>
            <a:r>
              <a:rPr lang="en-US" i="1" dirty="0"/>
              <a:t> – giving them tools that adapt to their workflow, not the other way around. These scenarios aren’t sci-fi; they’re right around the corner. And they illustrate a broader point: when we combine multimodal AI with our public-sector tasks, we can solve problems faster, smarter, and with less strain on our people.</a:t>
            </a:r>
            <a:r>
              <a:rPr lang="en-US" dirty="0">
                <a:hlinkClick r:id="rId3"/>
              </a:rPr>
              <a:t>publicworkspartners.com</a:t>
            </a:r>
            <a:r>
              <a:rPr lang="en-US" dirty="0">
                <a:hlinkClick r:id="rId5"/>
              </a:rPr>
              <a:t>credote.com</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 (Slide 6):</a:t>
            </a:r>
            <a:r>
              <a:rPr lang="en-US" dirty="0"/>
              <a:t> </a:t>
            </a:r>
            <a:r>
              <a:rPr lang="en-US" i="1" dirty="0"/>
              <a:t>We’ve covered a lot, so let’s zoom out and wrap up what this all means. First, </a:t>
            </a:r>
            <a:r>
              <a:rPr lang="en-US" b="1" i="1" dirty="0"/>
              <a:t>AI is a tool – a powerful one – but just a tool.</a:t>
            </a:r>
            <a:r>
              <a:rPr lang="en-US" i="1" dirty="0"/>
              <a:t> The hammer doesn’t build the house; the carpenter does. Likewise, you are still the heart of public service in Miami-Dade. These AI systems are here to lighten the load, not steal the job. By embracing them as assistants, we reclaim time – time we can spend solving a resident’s unique problem or coming up with a creative policy idea. We owe it to ourselves and our citizens not to ignore a tool that can make government more responsive and effective. Second, I urge each of you: </a:t>
            </a:r>
            <a:r>
              <a:rPr lang="en-US" b="1" i="1" dirty="0"/>
              <a:t>give these technologies a try</a:t>
            </a:r>
            <a:r>
              <a:rPr lang="en-US" i="1" dirty="0"/>
              <a:t>. Maybe you’re thinking, “I’m not techy.” Well, neither were most of us when email first showed up, or when smartphones landed. We learned by trying. Maybe tomorrow you experiment with using ChatGPT to draft a community bulletin – see how it does. Or you use the county’s </a:t>
            </a:r>
            <a:r>
              <a:rPr lang="en-US" i="1" dirty="0" err="1"/>
              <a:t>NotebookLM</a:t>
            </a:r>
            <a:r>
              <a:rPr lang="en-US" i="1" dirty="0"/>
              <a:t> pilot to ask questions from a policy PDF. Start small. You’ll find these AI tools can be surprisingly intuitive, and even fun. And you won’t be alone. We’ve got an entire support system brewing – from Miami Dade College’s free AI courses (yes, free – they’re investing in us</a:t>
            </a:r>
            <a:r>
              <a:rPr lang="en-US" i="1" dirty="0">
                <a:hlinkClick r:id="rId3"/>
              </a:rPr>
              <a:t>getcoai.com</a:t>
            </a:r>
            <a:r>
              <a:rPr lang="en-US" i="1" dirty="0"/>
              <a:t>) to our own </a:t>
            </a:r>
            <a:r>
              <a:rPr lang="en-US" i="1" dirty="0" err="1"/>
              <a:t>InnovateUS</a:t>
            </a:r>
            <a:r>
              <a:rPr lang="en-US" i="1" dirty="0"/>
              <a:t> site full of tutorials for public servants. If you’re unsure where to start, that site and our IT trainers can guide you step by step. Finally, I want to emphasize: </a:t>
            </a:r>
            <a:r>
              <a:rPr lang="en-US" b="1" i="1" dirty="0"/>
              <a:t>we need you in this process</a:t>
            </a:r>
            <a:r>
              <a:rPr lang="en-US" i="1" dirty="0"/>
              <a:t>. AI in government isn’t a top-down mandate; it’s a collaborative movement. Your ideas for an AI use-case in your department could become the next big success story in the county. Maybe you’ve thought during this talk, “It would be great if AI could help me do X.” Don’t keep that to yourself! Bring it up. The county’s leadership is eager to pilot new ideas – that’s why we have the AI Advisory Council and beta projects open for input. When public employees like you lean into innovation, residents win – they get better services, faster responses, a government that’s easier to interact with. So the charge is: </a:t>
            </a:r>
            <a:r>
              <a:rPr lang="en-US" b="1" i="1" dirty="0"/>
              <a:t>stay engaged</a:t>
            </a:r>
            <a:r>
              <a:rPr lang="en-US" i="1" dirty="0"/>
              <a:t>. After this session, let’s keep talking. Try something new and share what you learn. We are, truly, at the start of something exciting here. Each of you has a role in shaping how we use AI to make Miami-Dade County the best it can be. Let’s continue this journey together.</a:t>
            </a:r>
            <a:r>
              <a:rPr lang="en-US" dirty="0">
                <a:hlinkClick r:id="rId4"/>
              </a:rPr>
              <a:t>getcoai.com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000875" y="0"/>
            <a:ext cx="2143125" cy="2143125"/>
          </a:xfrm>
          <a:prstGeom prst="rect">
            <a:avLst/>
          </a:prstGeom>
          <a:solidFill>
            <a:srgbClr val="3879C9">
              <a:alpha val="20000"/>
            </a:srgbClr>
          </a:solidFill>
          <a:ln/>
        </p:spPr>
        <p:txBody>
          <a:bodyPr/>
          <a:lstStyle/>
          <a:p>
            <a:endParaRPr lang="en-US"/>
          </a:p>
        </p:txBody>
      </p:sp>
      <p:sp>
        <p:nvSpPr>
          <p:cNvPr id="4" name="Text 1"/>
          <p:cNvSpPr/>
          <p:nvPr/>
        </p:nvSpPr>
        <p:spPr>
          <a:xfrm>
            <a:off x="457200" y="1205871"/>
            <a:ext cx="8229600" cy="1131559"/>
          </a:xfrm>
          <a:prstGeom prst="rect">
            <a:avLst/>
          </a:prstGeom>
          <a:noFill/>
          <a:ln/>
        </p:spPr>
        <p:txBody>
          <a:bodyPr wrap="square" lIns="0" tIns="0" rIns="0" bIns="0" rtlCol="0" anchor="ctr">
            <a:spAutoFit/>
          </a:bodyPr>
          <a:lstStyle/>
          <a:p>
            <a:pPr marL="0" indent="0" algn="ctr">
              <a:buNone/>
            </a:pPr>
            <a:r>
              <a:rPr lang="en-US" sz="4050" b="1" dirty="0">
                <a:solidFill>
                  <a:srgbClr val="3879C9"/>
                </a:solidFill>
                <a:latin typeface="Noto Sans" pitchFamily="34" charset="0"/>
                <a:ea typeface="Noto Sans" pitchFamily="34" charset="-122"/>
                <a:cs typeface="Noto Sans" pitchFamily="34" charset="-120"/>
              </a:rPr>
              <a:t>AI Tools Transform Public Service: RAG &amp; Multimodality</a:t>
            </a:r>
            <a:endParaRPr lang="en-US" sz="4050" dirty="0"/>
          </a:p>
        </p:txBody>
      </p:sp>
      <p:sp>
        <p:nvSpPr>
          <p:cNvPr id="5" name="Text 2"/>
          <p:cNvSpPr/>
          <p:nvPr/>
        </p:nvSpPr>
        <p:spPr>
          <a:xfrm>
            <a:off x="457200" y="2508879"/>
            <a:ext cx="8229600" cy="771525"/>
          </a:xfrm>
          <a:prstGeom prst="rect">
            <a:avLst/>
          </a:prstGeom>
          <a:noFill/>
          <a:ln/>
        </p:spPr>
        <p:txBody>
          <a:bodyPr wrap="square" lIns="0" tIns="0" rIns="0" bIns="0" rtlCol="0" anchor="ctr">
            <a:spAutoFit/>
          </a:bodyPr>
          <a:lstStyle/>
          <a:p>
            <a:pPr marL="0" indent="0" algn="ctr">
              <a:buNone/>
            </a:pPr>
            <a:r>
              <a:rPr lang="en-US" sz="2025" b="1" dirty="0">
                <a:solidFill>
                  <a:srgbClr val="3879C9"/>
                </a:solidFill>
                <a:latin typeface="Noto Sans" pitchFamily="34" charset="0"/>
                <a:ea typeface="Noto Sans" pitchFamily="34" charset="-122"/>
                <a:cs typeface="Noto Sans" pitchFamily="34" charset="-120"/>
              </a:rPr>
              <a:t>Empowering Miami-Dade County Employees with Next-Generation AI</a:t>
            </a:r>
            <a:endParaRPr lang="en-US" sz="2025" dirty="0"/>
          </a:p>
        </p:txBody>
      </p:sp>
      <p:sp>
        <p:nvSpPr>
          <p:cNvPr id="6" name="Text 3"/>
          <p:cNvSpPr/>
          <p:nvPr/>
        </p:nvSpPr>
        <p:spPr>
          <a:xfrm>
            <a:off x="457200" y="3737604"/>
            <a:ext cx="8229600" cy="200025"/>
          </a:xfrm>
          <a:prstGeom prst="rect">
            <a:avLst/>
          </a:prstGeom>
          <a:noFill/>
          <a:ln/>
        </p:spPr>
        <p:txBody>
          <a:bodyPr wrap="none" lIns="0" tIns="0" rIns="0" bIns="0" rtlCol="0" anchor="ctr">
            <a:spAutoFit/>
          </a:bodyPr>
          <a:lstStyle/>
          <a:p>
            <a:pPr marL="0" indent="0" algn="ctr">
              <a:buNone/>
            </a:pPr>
            <a:r>
              <a:rPr lang="en-US" sz="1046" dirty="0">
                <a:solidFill>
                  <a:srgbClr val="374151"/>
                </a:solidFill>
                <a:latin typeface="Noto Sans" pitchFamily="34" charset="0"/>
                <a:ea typeface="Noto Sans" pitchFamily="34" charset="-122"/>
                <a:cs typeface="Noto Sans" pitchFamily="34" charset="-120"/>
              </a:rPr>
              <a:t>Week 2: Advanced AI Applications for County Services</a:t>
            </a:r>
            <a:endParaRPr lang="en-US" sz="1046" dirty="0"/>
          </a:p>
        </p:txBody>
      </p:sp>
      <p:pic>
        <p:nvPicPr>
          <p:cNvPr id="7" name="Image 1" descr="preencoded.png"/>
          <p:cNvPicPr>
            <a:picLocks noChangeAspect="1"/>
          </p:cNvPicPr>
          <p:nvPr/>
        </p:nvPicPr>
        <p:blipFill>
          <a:blip r:embed="rId4"/>
          <a:stretch>
            <a:fillRect/>
          </a:stretch>
        </p:blipFill>
        <p:spPr>
          <a:xfrm>
            <a:off x="428625" y="4286250"/>
            <a:ext cx="1213349" cy="571500"/>
          </a:xfrm>
          <a:prstGeom prst="rect">
            <a:avLst/>
          </a:prstGeom>
        </p:spPr>
      </p:pic>
      <p:pic>
        <p:nvPicPr>
          <p:cNvPr id="8" name="Image 2" descr="preencoded.png"/>
          <p:cNvPicPr>
            <a:picLocks noChangeAspect="1"/>
          </p:cNvPicPr>
          <p:nvPr/>
        </p:nvPicPr>
        <p:blipFill>
          <a:blip r:embed="rId5"/>
          <a:stretch>
            <a:fillRect/>
          </a:stretch>
        </p:blipFill>
        <p:spPr>
          <a:xfrm>
            <a:off x="7963160" y="4286250"/>
            <a:ext cx="752215" cy="571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57002"/>
            <a:ext cx="8572500" cy="623248"/>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RAG Delivers 90%+ More Accurate Responses Using Your County Data</a:t>
            </a:r>
            <a:endParaRPr lang="en-US" sz="2025" dirty="0"/>
          </a:p>
        </p:txBody>
      </p:sp>
      <p:sp>
        <p:nvSpPr>
          <p:cNvPr id="4" name="Text 1"/>
          <p:cNvSpPr/>
          <p:nvPr/>
        </p:nvSpPr>
        <p:spPr>
          <a:xfrm>
            <a:off x="285750" y="1080102"/>
            <a:ext cx="4179094"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What is Retrieval-Augmented Generation?</a:t>
            </a:r>
            <a:endParaRPr lang="en-US" sz="1350" dirty="0"/>
          </a:p>
        </p:txBody>
      </p:sp>
      <p:sp>
        <p:nvSpPr>
          <p:cNvPr id="5" name="Text 2"/>
          <p:cNvSpPr/>
          <p:nvPr/>
        </p:nvSpPr>
        <p:spPr>
          <a:xfrm>
            <a:off x="285750" y="1451577"/>
            <a:ext cx="4179094"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RAG connects AI to your county's knowledge sources in real-time:</a:t>
            </a:r>
            <a:endParaRPr lang="en-US" sz="1046" dirty="0"/>
          </a:p>
        </p:txBody>
      </p:sp>
      <p:sp>
        <p:nvSpPr>
          <p:cNvPr id="6" name="Text 3"/>
          <p:cNvSpPr/>
          <p:nvPr/>
        </p:nvSpPr>
        <p:spPr>
          <a:xfrm>
            <a:off x="457200" y="190877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Accesses policy documents, manuals, and databases while generating responses</a:t>
            </a:r>
            <a:endParaRPr lang="en-US" sz="1046" dirty="0"/>
          </a:p>
        </p:txBody>
      </p:sp>
      <p:sp>
        <p:nvSpPr>
          <p:cNvPr id="7" name="Text 4"/>
          <p:cNvSpPr/>
          <p:nvPr/>
        </p:nvSpPr>
        <p:spPr>
          <a:xfrm>
            <a:off x="457200" y="236597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Minimizes inaccurate information by referencing authoritative sources</a:t>
            </a:r>
            <a:endParaRPr lang="en-US" sz="1046" dirty="0"/>
          </a:p>
        </p:txBody>
      </p:sp>
      <p:sp>
        <p:nvSpPr>
          <p:cNvPr id="8" name="Text 5"/>
          <p:cNvSpPr/>
          <p:nvPr/>
        </p:nvSpPr>
        <p:spPr>
          <a:xfrm>
            <a:off x="457200" y="282317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Tailors AI to local knowledge without expensive model retraining</a:t>
            </a:r>
            <a:endParaRPr lang="en-US" sz="1046" dirty="0"/>
          </a:p>
        </p:txBody>
      </p:sp>
      <p:sp>
        <p:nvSpPr>
          <p:cNvPr id="9" name="Shape 6"/>
          <p:cNvSpPr/>
          <p:nvPr/>
        </p:nvSpPr>
        <p:spPr>
          <a:xfrm>
            <a:off x="285750" y="3394677"/>
            <a:ext cx="4179094" cy="1014413"/>
          </a:xfrm>
          <a:prstGeom prst="rect">
            <a:avLst/>
          </a:prstGeom>
          <a:solidFill>
            <a:srgbClr val="3879C9">
              <a:alpha val="10000"/>
            </a:srgbClr>
          </a:solidFill>
          <a:ln/>
        </p:spPr>
        <p:txBody>
          <a:bodyPr/>
          <a:lstStyle/>
          <a:p>
            <a:endParaRPr lang="en-US"/>
          </a:p>
        </p:txBody>
      </p:sp>
      <p:sp>
        <p:nvSpPr>
          <p:cNvPr id="10" name="Shape 7"/>
          <p:cNvSpPr/>
          <p:nvPr/>
        </p:nvSpPr>
        <p:spPr>
          <a:xfrm>
            <a:off x="285750" y="3394677"/>
            <a:ext cx="28575" cy="1014413"/>
          </a:xfrm>
          <a:prstGeom prst="rect">
            <a:avLst/>
          </a:prstGeom>
          <a:solidFill>
            <a:srgbClr val="3879C9"/>
          </a:solidFill>
          <a:ln/>
        </p:spPr>
        <p:txBody>
          <a:bodyPr/>
          <a:lstStyle/>
          <a:p>
            <a:endParaRPr lang="en-US"/>
          </a:p>
        </p:txBody>
      </p:sp>
      <p:sp>
        <p:nvSpPr>
          <p:cNvPr id="11" name="Text 8"/>
          <p:cNvSpPr/>
          <p:nvPr/>
        </p:nvSpPr>
        <p:spPr>
          <a:xfrm>
            <a:off x="392906" y="3501833"/>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Key Insight:</a:t>
            </a:r>
            <a:endParaRPr lang="en-US" sz="1046" dirty="0"/>
          </a:p>
        </p:txBody>
      </p:sp>
      <p:sp>
        <p:nvSpPr>
          <p:cNvPr id="12" name="Text 9"/>
          <p:cNvSpPr/>
          <p:nvPr/>
        </p:nvSpPr>
        <p:spPr>
          <a:xfrm>
            <a:off x="392906" y="3680012"/>
            <a:ext cx="3964781" cy="643766"/>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When tested with county policy questions, RAG-enhanced AI provided accurate answers 98% of the time vs. only 49% for standard AI.  *unofficial test performed by Miami Dade College Students</a:t>
            </a:r>
            <a:endParaRPr lang="en-US" sz="1046" dirty="0"/>
          </a:p>
        </p:txBody>
      </p:sp>
      <p:pic>
        <p:nvPicPr>
          <p:cNvPr id="13" name="Image 1" descr="preencoded.png"/>
          <p:cNvPicPr>
            <a:picLocks noChangeAspect="1"/>
          </p:cNvPicPr>
          <p:nvPr/>
        </p:nvPicPr>
        <p:blipFill>
          <a:blip r:embed="rId4"/>
          <a:stretch>
            <a:fillRect/>
          </a:stretch>
        </p:blipFill>
        <p:spPr>
          <a:xfrm>
            <a:off x="5372491" y="1080102"/>
            <a:ext cx="2792397" cy="1571625"/>
          </a:xfrm>
          <a:prstGeom prst="rect">
            <a:avLst/>
          </a:prstGeom>
        </p:spPr>
      </p:pic>
      <p:sp>
        <p:nvSpPr>
          <p:cNvPr id="14" name="Text 10"/>
          <p:cNvSpPr/>
          <p:nvPr/>
        </p:nvSpPr>
        <p:spPr>
          <a:xfrm>
            <a:off x="4679156" y="2766027"/>
            <a:ext cx="4179094"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NotebookLM Example</a:t>
            </a:r>
            <a:endParaRPr lang="en-US" sz="1350" dirty="0"/>
          </a:p>
        </p:txBody>
      </p:sp>
      <p:pic>
        <p:nvPicPr>
          <p:cNvPr id="15" name="Image 2" descr="preencoded.png"/>
          <p:cNvPicPr>
            <a:picLocks noChangeAspect="1"/>
          </p:cNvPicPr>
          <p:nvPr/>
        </p:nvPicPr>
        <p:blipFill>
          <a:blip r:embed="rId5"/>
          <a:stretch>
            <a:fillRect/>
          </a:stretch>
        </p:blipFill>
        <p:spPr>
          <a:xfrm>
            <a:off x="5626429" y="3080352"/>
            <a:ext cx="2284549" cy="1285875"/>
          </a:xfrm>
          <a:prstGeom prst="rect">
            <a:avLst/>
          </a:prstGeom>
        </p:spPr>
      </p:pic>
      <p:pic>
        <p:nvPicPr>
          <p:cNvPr id="16" name="Image 3" descr="preencoded.png"/>
          <p:cNvPicPr>
            <a:picLocks noChangeAspect="1"/>
          </p:cNvPicPr>
          <p:nvPr/>
        </p:nvPicPr>
        <p:blipFill>
          <a:blip r:embed="rId6"/>
          <a:stretch>
            <a:fillRect/>
          </a:stretch>
        </p:blipFill>
        <p:spPr>
          <a:xfrm>
            <a:off x="571500" y="4714875"/>
            <a:ext cx="606661" cy="285750"/>
          </a:xfrm>
          <a:prstGeom prst="rect">
            <a:avLst/>
          </a:prstGeom>
        </p:spPr>
      </p:pic>
      <p:pic>
        <p:nvPicPr>
          <p:cNvPr id="17" name="Image 4" descr="preencoded.png"/>
          <p:cNvPicPr>
            <a:picLocks noChangeAspect="1"/>
          </p:cNvPicPr>
          <p:nvPr/>
        </p:nvPicPr>
        <p:blipFill>
          <a:blip r:embed="rId7"/>
          <a:stretch>
            <a:fillRect/>
          </a:stretch>
        </p:blipFill>
        <p:spPr>
          <a:xfrm>
            <a:off x="8767893" y="4714875"/>
            <a:ext cx="376107" cy="285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57002"/>
            <a:ext cx="8572500" cy="623248"/>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Five AI RAG Applications to Reduce Response Times for County Services</a:t>
            </a:r>
            <a:endParaRPr lang="en-US" sz="2025" dirty="0"/>
          </a:p>
        </p:txBody>
      </p:sp>
      <p:sp>
        <p:nvSpPr>
          <p:cNvPr id="4" name="Shape 1"/>
          <p:cNvSpPr/>
          <p:nvPr/>
        </p:nvSpPr>
        <p:spPr>
          <a:xfrm>
            <a:off x="285750" y="1080102"/>
            <a:ext cx="200025" cy="200025"/>
          </a:xfrm>
          <a:prstGeom prst="ellipse">
            <a:avLst/>
          </a:prstGeom>
          <a:solidFill>
            <a:srgbClr val="3879C9"/>
          </a:solidFill>
          <a:ln/>
        </p:spPr>
        <p:txBody>
          <a:bodyPr/>
          <a:lstStyle/>
          <a:p>
            <a:endParaRPr lang="en-US"/>
          </a:p>
        </p:txBody>
      </p:sp>
      <p:sp>
        <p:nvSpPr>
          <p:cNvPr id="5" name="Text 2"/>
          <p:cNvSpPr/>
          <p:nvPr/>
        </p:nvSpPr>
        <p:spPr>
          <a:xfrm>
            <a:off x="285750" y="1080102"/>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1</a:t>
            </a:r>
            <a:endParaRPr lang="en-US" sz="837" dirty="0"/>
          </a:p>
        </p:txBody>
      </p:sp>
      <p:sp>
        <p:nvSpPr>
          <p:cNvPr id="6" name="Text 3"/>
          <p:cNvSpPr/>
          <p:nvPr/>
        </p:nvSpPr>
        <p:spPr>
          <a:xfrm>
            <a:off x="571500" y="1080102"/>
            <a:ext cx="389334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Intelligent 311 Assistant</a:t>
            </a:r>
            <a:endParaRPr lang="en-US" sz="1046" dirty="0"/>
          </a:p>
        </p:txBody>
      </p:sp>
      <p:sp>
        <p:nvSpPr>
          <p:cNvPr id="7" name="Text 4"/>
          <p:cNvSpPr/>
          <p:nvPr/>
        </p:nvSpPr>
        <p:spPr>
          <a:xfrm>
            <a:off x="571500" y="1319210"/>
            <a:ext cx="3893344"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Handles cross-department inquiries in one conversation, reducing call transfers</a:t>
            </a:r>
            <a:endParaRPr lang="en-US" sz="1046" dirty="0"/>
          </a:p>
        </p:txBody>
      </p:sp>
      <p:sp>
        <p:nvSpPr>
          <p:cNvPr id="8" name="Shape 5"/>
          <p:cNvSpPr/>
          <p:nvPr/>
        </p:nvSpPr>
        <p:spPr>
          <a:xfrm>
            <a:off x="285750" y="1794477"/>
            <a:ext cx="200025" cy="200025"/>
          </a:xfrm>
          <a:prstGeom prst="ellipse">
            <a:avLst/>
          </a:prstGeom>
          <a:solidFill>
            <a:srgbClr val="3879C9"/>
          </a:solidFill>
          <a:ln/>
        </p:spPr>
        <p:txBody>
          <a:bodyPr/>
          <a:lstStyle/>
          <a:p>
            <a:endParaRPr lang="en-US"/>
          </a:p>
        </p:txBody>
      </p:sp>
      <p:sp>
        <p:nvSpPr>
          <p:cNvPr id="9" name="Text 6"/>
          <p:cNvSpPr/>
          <p:nvPr/>
        </p:nvSpPr>
        <p:spPr>
          <a:xfrm>
            <a:off x="285750" y="1794477"/>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2</a:t>
            </a:r>
            <a:endParaRPr lang="en-US" sz="837" dirty="0"/>
          </a:p>
        </p:txBody>
      </p:sp>
      <p:sp>
        <p:nvSpPr>
          <p:cNvPr id="10" name="Text 7"/>
          <p:cNvSpPr/>
          <p:nvPr/>
        </p:nvSpPr>
        <p:spPr>
          <a:xfrm>
            <a:off x="571500" y="1794477"/>
            <a:ext cx="389334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Permit &amp; Code Compliance Guide</a:t>
            </a:r>
            <a:endParaRPr lang="en-US" sz="1046" dirty="0"/>
          </a:p>
        </p:txBody>
      </p:sp>
      <p:sp>
        <p:nvSpPr>
          <p:cNvPr id="11" name="Text 8"/>
          <p:cNvSpPr/>
          <p:nvPr/>
        </p:nvSpPr>
        <p:spPr>
          <a:xfrm>
            <a:off x="571500" y="2033585"/>
            <a:ext cx="3893344"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Walks residents through application processes 24/7, decreasing form errors</a:t>
            </a:r>
            <a:endParaRPr lang="en-US" sz="1046" dirty="0"/>
          </a:p>
        </p:txBody>
      </p:sp>
      <p:sp>
        <p:nvSpPr>
          <p:cNvPr id="12" name="Shape 9"/>
          <p:cNvSpPr/>
          <p:nvPr/>
        </p:nvSpPr>
        <p:spPr>
          <a:xfrm>
            <a:off x="285750" y="2508852"/>
            <a:ext cx="200025" cy="200025"/>
          </a:xfrm>
          <a:prstGeom prst="ellipse">
            <a:avLst/>
          </a:prstGeom>
          <a:solidFill>
            <a:srgbClr val="3879C9"/>
          </a:solidFill>
          <a:ln/>
        </p:spPr>
        <p:txBody>
          <a:bodyPr/>
          <a:lstStyle/>
          <a:p>
            <a:endParaRPr lang="en-US"/>
          </a:p>
        </p:txBody>
      </p:sp>
      <p:sp>
        <p:nvSpPr>
          <p:cNvPr id="13" name="Text 10"/>
          <p:cNvSpPr/>
          <p:nvPr/>
        </p:nvSpPr>
        <p:spPr>
          <a:xfrm>
            <a:off x="285750" y="2508852"/>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3</a:t>
            </a:r>
            <a:endParaRPr lang="en-US" sz="837" dirty="0"/>
          </a:p>
        </p:txBody>
      </p:sp>
      <p:sp>
        <p:nvSpPr>
          <p:cNvPr id="14" name="Text 11"/>
          <p:cNvSpPr/>
          <p:nvPr/>
        </p:nvSpPr>
        <p:spPr>
          <a:xfrm>
            <a:off x="571500" y="2508852"/>
            <a:ext cx="389334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Transportation Trip Planner</a:t>
            </a:r>
            <a:endParaRPr lang="en-US" sz="1046" dirty="0"/>
          </a:p>
        </p:txBody>
      </p:sp>
      <p:sp>
        <p:nvSpPr>
          <p:cNvPr id="15" name="Text 12"/>
          <p:cNvSpPr/>
          <p:nvPr/>
        </p:nvSpPr>
        <p:spPr>
          <a:xfrm>
            <a:off x="571500" y="2747960"/>
            <a:ext cx="3893344"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Provides personalized transit routes and real-time updates, increasing ridership</a:t>
            </a:r>
            <a:endParaRPr lang="en-US" sz="1046" dirty="0"/>
          </a:p>
        </p:txBody>
      </p:sp>
      <p:sp>
        <p:nvSpPr>
          <p:cNvPr id="16" name="Shape 13"/>
          <p:cNvSpPr/>
          <p:nvPr/>
        </p:nvSpPr>
        <p:spPr>
          <a:xfrm>
            <a:off x="285750" y="3223227"/>
            <a:ext cx="200025" cy="200025"/>
          </a:xfrm>
          <a:prstGeom prst="ellipse">
            <a:avLst/>
          </a:prstGeom>
          <a:solidFill>
            <a:srgbClr val="3879C9"/>
          </a:solidFill>
          <a:ln/>
        </p:spPr>
        <p:txBody>
          <a:bodyPr/>
          <a:lstStyle/>
          <a:p>
            <a:endParaRPr lang="en-US"/>
          </a:p>
        </p:txBody>
      </p:sp>
      <p:sp>
        <p:nvSpPr>
          <p:cNvPr id="17" name="Text 14"/>
          <p:cNvSpPr/>
          <p:nvPr/>
        </p:nvSpPr>
        <p:spPr>
          <a:xfrm>
            <a:off x="285750" y="3223227"/>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4</a:t>
            </a:r>
            <a:endParaRPr lang="en-US" sz="837" dirty="0"/>
          </a:p>
        </p:txBody>
      </p:sp>
      <p:sp>
        <p:nvSpPr>
          <p:cNvPr id="18" name="Text 15"/>
          <p:cNvSpPr/>
          <p:nvPr/>
        </p:nvSpPr>
        <p:spPr>
          <a:xfrm>
            <a:off x="571500" y="3223227"/>
            <a:ext cx="389334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Document Preparation Assistant</a:t>
            </a:r>
            <a:endParaRPr lang="en-US" sz="1046" dirty="0"/>
          </a:p>
        </p:txBody>
      </p:sp>
      <p:sp>
        <p:nvSpPr>
          <p:cNvPr id="19" name="Text 16"/>
          <p:cNvSpPr/>
          <p:nvPr/>
        </p:nvSpPr>
        <p:spPr>
          <a:xfrm>
            <a:off x="571500" y="3423252"/>
            <a:ext cx="3893344"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Drafts routine documents and summarizes reports, saving staff 5+ hours weekly</a:t>
            </a:r>
            <a:endParaRPr lang="en-US" sz="1046" dirty="0"/>
          </a:p>
        </p:txBody>
      </p:sp>
      <p:sp>
        <p:nvSpPr>
          <p:cNvPr id="20" name="Shape 17"/>
          <p:cNvSpPr/>
          <p:nvPr/>
        </p:nvSpPr>
        <p:spPr>
          <a:xfrm>
            <a:off x="285750" y="3937602"/>
            <a:ext cx="200025" cy="200025"/>
          </a:xfrm>
          <a:prstGeom prst="ellipse">
            <a:avLst/>
          </a:prstGeom>
          <a:solidFill>
            <a:srgbClr val="3879C9"/>
          </a:solidFill>
          <a:ln/>
        </p:spPr>
        <p:txBody>
          <a:bodyPr/>
          <a:lstStyle/>
          <a:p>
            <a:endParaRPr lang="en-US"/>
          </a:p>
        </p:txBody>
      </p:sp>
      <p:sp>
        <p:nvSpPr>
          <p:cNvPr id="21" name="Text 18"/>
          <p:cNvSpPr/>
          <p:nvPr/>
        </p:nvSpPr>
        <p:spPr>
          <a:xfrm>
            <a:off x="285750" y="3937602"/>
            <a:ext cx="200025" cy="200025"/>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5</a:t>
            </a:r>
            <a:endParaRPr lang="en-US" sz="837" dirty="0"/>
          </a:p>
        </p:txBody>
      </p:sp>
      <p:sp>
        <p:nvSpPr>
          <p:cNvPr id="22" name="Text 19"/>
          <p:cNvSpPr/>
          <p:nvPr/>
        </p:nvSpPr>
        <p:spPr>
          <a:xfrm>
            <a:off x="571500" y="3937602"/>
            <a:ext cx="389334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Public Benefits Navigator</a:t>
            </a:r>
            <a:endParaRPr lang="en-US" sz="1046" dirty="0"/>
          </a:p>
        </p:txBody>
      </p:sp>
      <p:sp>
        <p:nvSpPr>
          <p:cNvPr id="23" name="Text 20"/>
          <p:cNvSpPr/>
          <p:nvPr/>
        </p:nvSpPr>
        <p:spPr>
          <a:xfrm>
            <a:off x="571500" y="4176710"/>
            <a:ext cx="3893344"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Guides residents through available services, increasing program enrollments</a:t>
            </a:r>
            <a:endParaRPr lang="en-US" sz="1046" dirty="0"/>
          </a:p>
        </p:txBody>
      </p:sp>
      <p:pic>
        <p:nvPicPr>
          <p:cNvPr id="24" name="Image 1" descr="preencoded.png"/>
          <p:cNvPicPr>
            <a:picLocks noChangeAspect="1"/>
          </p:cNvPicPr>
          <p:nvPr/>
        </p:nvPicPr>
        <p:blipFill>
          <a:blip r:embed="rId4"/>
          <a:stretch>
            <a:fillRect/>
          </a:stretch>
        </p:blipFill>
        <p:spPr>
          <a:xfrm>
            <a:off x="4679156" y="1130108"/>
            <a:ext cx="4179094" cy="2286000"/>
          </a:xfrm>
          <a:prstGeom prst="rect">
            <a:avLst/>
          </a:prstGeom>
        </p:spPr>
      </p:pic>
      <p:sp>
        <p:nvSpPr>
          <p:cNvPr id="25" name="Shape 21"/>
          <p:cNvSpPr/>
          <p:nvPr/>
        </p:nvSpPr>
        <p:spPr>
          <a:xfrm>
            <a:off x="4679156" y="3587558"/>
            <a:ext cx="4179094" cy="1014413"/>
          </a:xfrm>
          <a:prstGeom prst="rect">
            <a:avLst/>
          </a:prstGeom>
          <a:solidFill>
            <a:srgbClr val="3879C9">
              <a:alpha val="10000"/>
            </a:srgbClr>
          </a:solidFill>
          <a:ln/>
        </p:spPr>
        <p:txBody>
          <a:bodyPr/>
          <a:lstStyle/>
          <a:p>
            <a:endParaRPr lang="en-US"/>
          </a:p>
        </p:txBody>
      </p:sp>
      <p:sp>
        <p:nvSpPr>
          <p:cNvPr id="26" name="Shape 22"/>
          <p:cNvSpPr/>
          <p:nvPr/>
        </p:nvSpPr>
        <p:spPr>
          <a:xfrm>
            <a:off x="4679156" y="3587558"/>
            <a:ext cx="28575" cy="1014413"/>
          </a:xfrm>
          <a:prstGeom prst="rect">
            <a:avLst/>
          </a:prstGeom>
          <a:solidFill>
            <a:srgbClr val="3879C9"/>
          </a:solidFill>
          <a:ln/>
        </p:spPr>
        <p:txBody>
          <a:bodyPr/>
          <a:lstStyle/>
          <a:p>
            <a:endParaRPr lang="en-US"/>
          </a:p>
        </p:txBody>
      </p:sp>
      <p:sp>
        <p:nvSpPr>
          <p:cNvPr id="27" name="Text 23"/>
          <p:cNvSpPr/>
          <p:nvPr/>
        </p:nvSpPr>
        <p:spPr>
          <a:xfrm>
            <a:off x="4786313" y="3694714"/>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Implementation Success:</a:t>
            </a:r>
            <a:endParaRPr lang="en-US" sz="1046" dirty="0"/>
          </a:p>
        </p:txBody>
      </p:sp>
      <p:sp>
        <p:nvSpPr>
          <p:cNvPr id="28" name="Text 24"/>
          <p:cNvSpPr/>
          <p:nvPr/>
        </p:nvSpPr>
        <p:spPr>
          <a:xfrm>
            <a:off x="4786313" y="4033834"/>
            <a:ext cx="3964781"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Miami-Dade County IT is a pioneer with pilot projects using Agentic AI assistants to resolve resident inquiries.</a:t>
            </a:r>
            <a:endParaRPr lang="en-US" sz="1046" dirty="0"/>
          </a:p>
        </p:txBody>
      </p:sp>
      <p:pic>
        <p:nvPicPr>
          <p:cNvPr id="29" name="Image 2" descr="preencoded.png"/>
          <p:cNvPicPr>
            <a:picLocks noChangeAspect="1"/>
          </p:cNvPicPr>
          <p:nvPr/>
        </p:nvPicPr>
        <p:blipFill>
          <a:blip r:embed="rId5"/>
          <a:stretch>
            <a:fillRect/>
          </a:stretch>
        </p:blipFill>
        <p:spPr>
          <a:xfrm>
            <a:off x="571500" y="4714875"/>
            <a:ext cx="606661" cy="285750"/>
          </a:xfrm>
          <a:prstGeom prst="rect">
            <a:avLst/>
          </a:prstGeom>
        </p:spPr>
      </p:pic>
      <p:pic>
        <p:nvPicPr>
          <p:cNvPr id="30" name="Image 3" descr="preencoded.png"/>
          <p:cNvPicPr>
            <a:picLocks noChangeAspect="1"/>
          </p:cNvPicPr>
          <p:nvPr/>
        </p:nvPicPr>
        <p:blipFill>
          <a:blip r:embed="rId6"/>
          <a:stretch>
            <a:fillRect/>
          </a:stretch>
        </p:blipFill>
        <p:spPr>
          <a:xfrm>
            <a:off x="8767893" y="4714875"/>
            <a:ext cx="376107" cy="285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09202"/>
          </a:xfrm>
          <a:prstGeom prst="rect">
            <a:avLst/>
          </a:prstGeom>
        </p:spPr>
      </p:pic>
      <p:sp>
        <p:nvSpPr>
          <p:cNvPr id="3" name="Text 0"/>
          <p:cNvSpPr/>
          <p:nvPr/>
        </p:nvSpPr>
        <p:spPr>
          <a:xfrm>
            <a:off x="285750" y="285750"/>
            <a:ext cx="8572500" cy="565752"/>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Multimodal AI Processes Visual and Audio Input to Enhance Service Delivery</a:t>
            </a:r>
            <a:endParaRPr lang="en-US" sz="2025" dirty="0"/>
          </a:p>
        </p:txBody>
      </p:sp>
      <p:sp>
        <p:nvSpPr>
          <p:cNvPr id="4" name="Text 1"/>
          <p:cNvSpPr/>
          <p:nvPr/>
        </p:nvSpPr>
        <p:spPr>
          <a:xfrm>
            <a:off x="285750" y="1080102"/>
            <a:ext cx="4179094"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Beyond Text: AI That Sees and Hears</a:t>
            </a:r>
            <a:endParaRPr lang="en-US" sz="1350" dirty="0"/>
          </a:p>
        </p:txBody>
      </p:sp>
      <p:sp>
        <p:nvSpPr>
          <p:cNvPr id="5" name="Text 2"/>
          <p:cNvSpPr/>
          <p:nvPr/>
        </p:nvSpPr>
        <p:spPr>
          <a:xfrm>
            <a:off x="285750" y="1451577"/>
            <a:ext cx="4179094"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Multimodal AI combines multiple input types in a single system:</a:t>
            </a:r>
            <a:endParaRPr lang="en-US" sz="1046" dirty="0"/>
          </a:p>
        </p:txBody>
      </p:sp>
      <p:pic>
        <p:nvPicPr>
          <p:cNvPr id="6" name="Image 1" descr="preencoded.png"/>
          <p:cNvPicPr>
            <a:picLocks noChangeAspect="1"/>
          </p:cNvPicPr>
          <p:nvPr/>
        </p:nvPicPr>
        <p:blipFill>
          <a:blip r:embed="rId4"/>
          <a:stretch>
            <a:fillRect/>
          </a:stretch>
        </p:blipFill>
        <p:spPr>
          <a:xfrm>
            <a:off x="285750" y="2008789"/>
            <a:ext cx="192881" cy="171450"/>
          </a:xfrm>
          <a:prstGeom prst="rect">
            <a:avLst/>
          </a:prstGeom>
        </p:spPr>
      </p:pic>
      <p:sp>
        <p:nvSpPr>
          <p:cNvPr id="7" name="Text 3"/>
          <p:cNvSpPr/>
          <p:nvPr/>
        </p:nvSpPr>
        <p:spPr>
          <a:xfrm>
            <a:off x="564356" y="1967712"/>
            <a:ext cx="474083"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Vision:</a:t>
            </a:r>
            <a:endParaRPr lang="en-US" sz="1046" dirty="0"/>
          </a:p>
        </p:txBody>
      </p:sp>
      <p:sp>
        <p:nvSpPr>
          <p:cNvPr id="8" name="Text 4"/>
          <p:cNvSpPr/>
          <p:nvPr/>
        </p:nvSpPr>
        <p:spPr>
          <a:xfrm>
            <a:off x="1038439" y="1967712"/>
            <a:ext cx="3383431"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Analyzes images, documents, and video to extract </a:t>
            </a:r>
            <a:endParaRPr lang="en-US" sz="1046" dirty="0"/>
          </a:p>
        </p:txBody>
      </p:sp>
      <p:sp>
        <p:nvSpPr>
          <p:cNvPr id="9" name="Text 5"/>
          <p:cNvSpPr/>
          <p:nvPr/>
        </p:nvSpPr>
        <p:spPr>
          <a:xfrm>
            <a:off x="564356" y="2167737"/>
            <a:ext cx="2235994"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information and identify patterns</a:t>
            </a:r>
            <a:endParaRPr lang="en-US" sz="1046" dirty="0"/>
          </a:p>
        </p:txBody>
      </p:sp>
      <p:pic>
        <p:nvPicPr>
          <p:cNvPr id="10" name="Image 2" descr="preencoded.png"/>
          <p:cNvPicPr>
            <a:picLocks noChangeAspect="1"/>
          </p:cNvPicPr>
          <p:nvPr/>
        </p:nvPicPr>
        <p:blipFill>
          <a:blip r:embed="rId5"/>
          <a:stretch>
            <a:fillRect/>
          </a:stretch>
        </p:blipFill>
        <p:spPr>
          <a:xfrm>
            <a:off x="285750" y="2523139"/>
            <a:ext cx="214313" cy="171450"/>
          </a:xfrm>
          <a:prstGeom prst="rect">
            <a:avLst/>
          </a:prstGeom>
        </p:spPr>
      </p:pic>
      <p:sp>
        <p:nvSpPr>
          <p:cNvPr id="11" name="Text 6"/>
          <p:cNvSpPr/>
          <p:nvPr/>
        </p:nvSpPr>
        <p:spPr>
          <a:xfrm>
            <a:off x="585788" y="2482062"/>
            <a:ext cx="420644"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Voice:</a:t>
            </a:r>
            <a:endParaRPr lang="en-US" sz="1046" dirty="0"/>
          </a:p>
        </p:txBody>
      </p:sp>
      <p:sp>
        <p:nvSpPr>
          <p:cNvPr id="12" name="Text 7"/>
          <p:cNvSpPr/>
          <p:nvPr/>
        </p:nvSpPr>
        <p:spPr>
          <a:xfrm>
            <a:off x="1006432" y="2482062"/>
            <a:ext cx="3088835"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Understands spoken language for hands-free </a:t>
            </a:r>
            <a:endParaRPr lang="en-US" sz="1046" dirty="0"/>
          </a:p>
        </p:txBody>
      </p:sp>
      <p:sp>
        <p:nvSpPr>
          <p:cNvPr id="13" name="Text 8"/>
          <p:cNvSpPr/>
          <p:nvPr/>
        </p:nvSpPr>
        <p:spPr>
          <a:xfrm>
            <a:off x="585788" y="2682087"/>
            <a:ext cx="2370888"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operation and natural conversation</a:t>
            </a:r>
            <a:endParaRPr lang="en-US" sz="1046" dirty="0"/>
          </a:p>
        </p:txBody>
      </p:sp>
      <p:pic>
        <p:nvPicPr>
          <p:cNvPr id="14" name="Image 3" descr="preencoded.png"/>
          <p:cNvPicPr>
            <a:picLocks noChangeAspect="1"/>
          </p:cNvPicPr>
          <p:nvPr/>
        </p:nvPicPr>
        <p:blipFill>
          <a:blip r:embed="rId6"/>
          <a:stretch>
            <a:fillRect/>
          </a:stretch>
        </p:blipFill>
        <p:spPr>
          <a:xfrm>
            <a:off x="285750" y="3037489"/>
            <a:ext cx="192881" cy="171450"/>
          </a:xfrm>
          <a:prstGeom prst="rect">
            <a:avLst/>
          </a:prstGeom>
        </p:spPr>
      </p:pic>
      <p:sp>
        <p:nvSpPr>
          <p:cNvPr id="15" name="Text 9"/>
          <p:cNvSpPr/>
          <p:nvPr/>
        </p:nvSpPr>
        <p:spPr>
          <a:xfrm>
            <a:off x="564356" y="2996412"/>
            <a:ext cx="1106444" cy="194667"/>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Screen Sharing:</a:t>
            </a:r>
            <a:endParaRPr lang="en-US" sz="1046" dirty="0"/>
          </a:p>
        </p:txBody>
      </p:sp>
      <p:sp>
        <p:nvSpPr>
          <p:cNvPr id="16" name="Text 10"/>
          <p:cNvSpPr/>
          <p:nvPr/>
        </p:nvSpPr>
        <p:spPr>
          <a:xfrm>
            <a:off x="1670800" y="2996412"/>
            <a:ext cx="2732484"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 Views and interprets your screen in real-</a:t>
            </a:r>
            <a:endParaRPr lang="en-US" sz="1046" dirty="0"/>
          </a:p>
        </p:txBody>
      </p:sp>
      <p:sp>
        <p:nvSpPr>
          <p:cNvPr id="17" name="Text 11"/>
          <p:cNvSpPr/>
          <p:nvPr/>
        </p:nvSpPr>
        <p:spPr>
          <a:xfrm>
            <a:off x="564356" y="3196437"/>
            <a:ext cx="2491327" cy="194667"/>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time to provide contextual assistance</a:t>
            </a:r>
            <a:endParaRPr lang="en-US" sz="1046" dirty="0"/>
          </a:p>
        </p:txBody>
      </p:sp>
      <p:sp>
        <p:nvSpPr>
          <p:cNvPr id="18" name="Shape 12"/>
          <p:cNvSpPr/>
          <p:nvPr/>
        </p:nvSpPr>
        <p:spPr>
          <a:xfrm>
            <a:off x="285750" y="3566127"/>
            <a:ext cx="4179094" cy="1014413"/>
          </a:xfrm>
          <a:prstGeom prst="rect">
            <a:avLst/>
          </a:prstGeom>
          <a:solidFill>
            <a:srgbClr val="3879C9">
              <a:alpha val="10000"/>
            </a:srgbClr>
          </a:solidFill>
          <a:ln/>
        </p:spPr>
        <p:txBody>
          <a:bodyPr/>
          <a:lstStyle/>
          <a:p>
            <a:endParaRPr lang="en-US"/>
          </a:p>
        </p:txBody>
      </p:sp>
      <p:sp>
        <p:nvSpPr>
          <p:cNvPr id="19" name="Shape 13"/>
          <p:cNvSpPr/>
          <p:nvPr/>
        </p:nvSpPr>
        <p:spPr>
          <a:xfrm>
            <a:off x="285750" y="3566127"/>
            <a:ext cx="28575" cy="1014413"/>
          </a:xfrm>
          <a:prstGeom prst="rect">
            <a:avLst/>
          </a:prstGeom>
          <a:solidFill>
            <a:srgbClr val="3879C9"/>
          </a:solidFill>
          <a:ln/>
        </p:spPr>
        <p:txBody>
          <a:bodyPr/>
          <a:lstStyle/>
          <a:p>
            <a:endParaRPr lang="en-US"/>
          </a:p>
        </p:txBody>
      </p:sp>
      <p:sp>
        <p:nvSpPr>
          <p:cNvPr id="20" name="Text 14"/>
          <p:cNvSpPr/>
          <p:nvPr/>
        </p:nvSpPr>
        <p:spPr>
          <a:xfrm>
            <a:off x="392906" y="3673283"/>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Key Advantage:</a:t>
            </a:r>
            <a:endParaRPr lang="en-US" sz="1046" dirty="0"/>
          </a:p>
        </p:txBody>
      </p:sp>
      <p:sp>
        <p:nvSpPr>
          <p:cNvPr id="21" name="Text 15"/>
          <p:cNvSpPr/>
          <p:nvPr/>
        </p:nvSpPr>
        <p:spPr>
          <a:xfrm>
            <a:off x="392906" y="3931933"/>
            <a:ext cx="3964781" cy="482824"/>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County employees using multimodal AI can work faster with task completion compared to text-only systems, especially for field operations and document processing.</a:t>
            </a:r>
            <a:endParaRPr lang="en-US" sz="1046" dirty="0"/>
          </a:p>
        </p:txBody>
      </p:sp>
      <p:pic>
        <p:nvPicPr>
          <p:cNvPr id="22" name="Image 4" descr="preencoded.png"/>
          <p:cNvPicPr>
            <a:picLocks noChangeAspect="1"/>
          </p:cNvPicPr>
          <p:nvPr/>
        </p:nvPicPr>
        <p:blipFill>
          <a:blip r:embed="rId7"/>
          <a:stretch>
            <a:fillRect/>
          </a:stretch>
        </p:blipFill>
        <p:spPr>
          <a:xfrm>
            <a:off x="4679156" y="1080102"/>
            <a:ext cx="4179094" cy="2000250"/>
          </a:xfrm>
          <a:prstGeom prst="rect">
            <a:avLst/>
          </a:prstGeom>
        </p:spPr>
      </p:pic>
      <p:sp>
        <p:nvSpPr>
          <p:cNvPr id="23" name="Text 16"/>
          <p:cNvSpPr/>
          <p:nvPr/>
        </p:nvSpPr>
        <p:spPr>
          <a:xfrm>
            <a:off x="4679156" y="3194652"/>
            <a:ext cx="4179094"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Real-World Applications:</a:t>
            </a:r>
            <a:endParaRPr lang="en-US" sz="1046" dirty="0"/>
          </a:p>
        </p:txBody>
      </p:sp>
      <p:sp>
        <p:nvSpPr>
          <p:cNvPr id="24" name="Text 17"/>
          <p:cNvSpPr/>
          <p:nvPr/>
        </p:nvSpPr>
        <p:spPr>
          <a:xfrm>
            <a:off x="4850606" y="345182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Field inspectors can photograph and verbally describe issues</a:t>
            </a:r>
            <a:endParaRPr lang="en-US" sz="1046" dirty="0"/>
          </a:p>
        </p:txBody>
      </p:sp>
      <p:sp>
        <p:nvSpPr>
          <p:cNvPr id="25" name="Text 18"/>
          <p:cNvSpPr/>
          <p:nvPr/>
        </p:nvSpPr>
        <p:spPr>
          <a:xfrm>
            <a:off x="4850606" y="390902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Customer service can analyze submitted images and documents</a:t>
            </a:r>
            <a:endParaRPr lang="en-US" sz="1046" dirty="0"/>
          </a:p>
        </p:txBody>
      </p:sp>
      <p:sp>
        <p:nvSpPr>
          <p:cNvPr id="26" name="Text 19"/>
          <p:cNvSpPr/>
          <p:nvPr/>
        </p:nvSpPr>
        <p:spPr>
          <a:xfrm>
            <a:off x="4850606" y="4366227"/>
            <a:ext cx="4007644" cy="400050"/>
          </a:xfrm>
          <a:prstGeom prst="rect">
            <a:avLst/>
          </a:prstGeom>
          <a:noFill/>
          <a:ln/>
        </p:spPr>
        <p:txBody>
          <a:bodyPr wrap="squar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Training systems can watch demonstrations and provide feedback</a:t>
            </a:r>
            <a:endParaRPr lang="en-US" sz="1046" dirty="0"/>
          </a:p>
        </p:txBody>
      </p:sp>
      <p:sp>
        <p:nvSpPr>
          <p:cNvPr id="27" name="Text 20"/>
          <p:cNvSpPr/>
          <p:nvPr/>
        </p:nvSpPr>
        <p:spPr>
          <a:xfrm>
            <a:off x="4850606" y="4823427"/>
            <a:ext cx="4007644" cy="200025"/>
          </a:xfrm>
          <a:prstGeom prst="rect">
            <a:avLst/>
          </a:prstGeom>
          <a:noFill/>
          <a:ln/>
        </p:spPr>
        <p:txBody>
          <a:bodyPr wrap="none" lIns="0" tIns="0" rIns="0" bIns="0" rtlCol="0" anchor="ctr">
            <a:spAutoFit/>
          </a:bodyPr>
          <a:lstStyle/>
          <a:p>
            <a:pPr marL="0" indent="0" algn="l">
              <a:buNone/>
            </a:pPr>
            <a:r>
              <a:rPr lang="en-US" sz="1046" dirty="0">
                <a:solidFill>
                  <a:srgbClr val="121211"/>
                </a:solidFill>
                <a:latin typeface="Noto Sans" pitchFamily="34" charset="0"/>
                <a:ea typeface="Noto Sans" pitchFamily="34" charset="-122"/>
                <a:cs typeface="Noto Sans" pitchFamily="34" charset="-120"/>
              </a:rPr>
              <a:t>Accessibility services for residents with different needs</a:t>
            </a:r>
            <a:endParaRPr lang="en-US" sz="1046" dirty="0"/>
          </a:p>
        </p:txBody>
      </p:sp>
      <p:pic>
        <p:nvPicPr>
          <p:cNvPr id="28" name="Image 5" descr="preencoded.png"/>
          <p:cNvPicPr>
            <a:picLocks noChangeAspect="1"/>
          </p:cNvPicPr>
          <p:nvPr/>
        </p:nvPicPr>
        <p:blipFill>
          <a:blip r:embed="rId8"/>
          <a:stretch>
            <a:fillRect/>
          </a:stretch>
        </p:blipFill>
        <p:spPr>
          <a:xfrm>
            <a:off x="571500" y="4880577"/>
            <a:ext cx="606661" cy="285750"/>
          </a:xfrm>
          <a:prstGeom prst="rect">
            <a:avLst/>
          </a:prstGeom>
        </p:spPr>
      </p:pic>
      <p:pic>
        <p:nvPicPr>
          <p:cNvPr id="29" name="Image 6" descr="preencoded.png"/>
          <p:cNvPicPr>
            <a:picLocks noChangeAspect="1"/>
          </p:cNvPicPr>
          <p:nvPr/>
        </p:nvPicPr>
        <p:blipFill>
          <a:blip r:embed="rId9"/>
          <a:stretch>
            <a:fillRect/>
          </a:stretch>
        </p:blipFill>
        <p:spPr>
          <a:xfrm>
            <a:off x="8767893" y="4880577"/>
            <a:ext cx="376107" cy="285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409214"/>
          </a:xfrm>
          <a:prstGeom prst="rect">
            <a:avLst/>
          </a:prstGeom>
        </p:spPr>
      </p:pic>
      <p:sp>
        <p:nvSpPr>
          <p:cNvPr id="3" name="Text 0"/>
          <p:cNvSpPr/>
          <p:nvPr/>
        </p:nvSpPr>
        <p:spPr>
          <a:xfrm>
            <a:off x="285750" y="285750"/>
            <a:ext cx="8572500" cy="565752"/>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Video Analysis Reduces Traffic Assessment Time from Days to Minutes</a:t>
            </a:r>
            <a:endParaRPr lang="en-US" sz="2025" dirty="0"/>
          </a:p>
        </p:txBody>
      </p:sp>
      <p:sp>
        <p:nvSpPr>
          <p:cNvPr id="4" name="Text 1"/>
          <p:cNvSpPr/>
          <p:nvPr/>
        </p:nvSpPr>
        <p:spPr>
          <a:xfrm>
            <a:off x="285750" y="1080102"/>
            <a:ext cx="4179094" cy="514350"/>
          </a:xfrm>
          <a:prstGeom prst="rect">
            <a:avLst/>
          </a:prstGeom>
          <a:noFill/>
          <a:ln/>
        </p:spPr>
        <p:txBody>
          <a:bodyPr wrap="squar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AI Video Analysis Transforms County Transportation</a:t>
            </a:r>
            <a:endParaRPr lang="en-US" sz="1350" dirty="0"/>
          </a:p>
        </p:txBody>
      </p:sp>
      <p:pic>
        <p:nvPicPr>
          <p:cNvPr id="5" name="Image 1" descr="preencoded.png"/>
          <p:cNvPicPr>
            <a:picLocks noChangeAspect="1"/>
          </p:cNvPicPr>
          <p:nvPr/>
        </p:nvPicPr>
        <p:blipFill>
          <a:blip r:embed="rId4"/>
          <a:stretch>
            <a:fillRect/>
          </a:stretch>
        </p:blipFill>
        <p:spPr>
          <a:xfrm>
            <a:off x="285750" y="1751614"/>
            <a:ext cx="192881" cy="171450"/>
          </a:xfrm>
          <a:prstGeom prst="rect">
            <a:avLst/>
          </a:prstGeom>
        </p:spPr>
      </p:pic>
      <p:sp>
        <p:nvSpPr>
          <p:cNvPr id="6" name="Text 2"/>
          <p:cNvSpPr/>
          <p:nvPr/>
        </p:nvSpPr>
        <p:spPr>
          <a:xfrm>
            <a:off x="564356" y="1708752"/>
            <a:ext cx="3900488"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Real-Time Traffic Pattern Recognition</a:t>
            </a:r>
            <a:endParaRPr lang="en-US" sz="1046" dirty="0"/>
          </a:p>
        </p:txBody>
      </p:sp>
      <p:sp>
        <p:nvSpPr>
          <p:cNvPr id="7" name="Text 3"/>
          <p:cNvSpPr/>
          <p:nvPr/>
        </p:nvSpPr>
        <p:spPr>
          <a:xfrm>
            <a:off x="564356" y="1908777"/>
            <a:ext cx="3900488"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AI identifies congestion hotspots and automatically adjusts signal timing across Miami-Dade corridors</a:t>
            </a:r>
            <a:endParaRPr lang="en-US" sz="1046" dirty="0"/>
          </a:p>
        </p:txBody>
      </p:sp>
      <p:pic>
        <p:nvPicPr>
          <p:cNvPr id="8" name="Image 2" descr="preencoded.png"/>
          <p:cNvPicPr>
            <a:picLocks noChangeAspect="1"/>
          </p:cNvPicPr>
          <p:nvPr/>
        </p:nvPicPr>
        <p:blipFill>
          <a:blip r:embed="rId5"/>
          <a:stretch>
            <a:fillRect/>
          </a:stretch>
        </p:blipFill>
        <p:spPr>
          <a:xfrm>
            <a:off x="285750" y="2465989"/>
            <a:ext cx="214313" cy="171450"/>
          </a:xfrm>
          <a:prstGeom prst="rect">
            <a:avLst/>
          </a:prstGeom>
        </p:spPr>
      </p:pic>
      <p:sp>
        <p:nvSpPr>
          <p:cNvPr id="9" name="Text 4"/>
          <p:cNvSpPr/>
          <p:nvPr/>
        </p:nvSpPr>
        <p:spPr>
          <a:xfrm>
            <a:off x="585788" y="2423127"/>
            <a:ext cx="3879056"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Incident Detection &amp; Response</a:t>
            </a:r>
            <a:endParaRPr lang="en-US" sz="1046" dirty="0"/>
          </a:p>
        </p:txBody>
      </p:sp>
      <p:sp>
        <p:nvSpPr>
          <p:cNvPr id="10" name="Text 5"/>
          <p:cNvSpPr/>
          <p:nvPr/>
        </p:nvSpPr>
        <p:spPr>
          <a:xfrm>
            <a:off x="585788" y="2623152"/>
            <a:ext cx="3879056"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Reduces emergency response times by 4-6 minutes through immediate accident identification</a:t>
            </a:r>
            <a:endParaRPr lang="en-US" sz="1046" dirty="0"/>
          </a:p>
        </p:txBody>
      </p:sp>
      <p:pic>
        <p:nvPicPr>
          <p:cNvPr id="11" name="Image 3" descr="preencoded.png"/>
          <p:cNvPicPr>
            <a:picLocks noChangeAspect="1"/>
          </p:cNvPicPr>
          <p:nvPr/>
        </p:nvPicPr>
        <p:blipFill>
          <a:blip r:embed="rId6"/>
          <a:stretch>
            <a:fillRect/>
          </a:stretch>
        </p:blipFill>
        <p:spPr>
          <a:xfrm>
            <a:off x="285750" y="3180364"/>
            <a:ext cx="192881" cy="171450"/>
          </a:xfrm>
          <a:prstGeom prst="rect">
            <a:avLst/>
          </a:prstGeom>
        </p:spPr>
      </p:pic>
      <p:sp>
        <p:nvSpPr>
          <p:cNvPr id="12" name="Text 6"/>
          <p:cNvSpPr/>
          <p:nvPr/>
        </p:nvSpPr>
        <p:spPr>
          <a:xfrm>
            <a:off x="564356" y="3137502"/>
            <a:ext cx="3900488"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Infrastructure Assessment</a:t>
            </a:r>
            <a:endParaRPr lang="en-US" sz="1046" dirty="0"/>
          </a:p>
        </p:txBody>
      </p:sp>
      <p:sp>
        <p:nvSpPr>
          <p:cNvPr id="13" name="Text 7"/>
          <p:cNvSpPr/>
          <p:nvPr/>
        </p:nvSpPr>
        <p:spPr>
          <a:xfrm>
            <a:off x="564356" y="3337527"/>
            <a:ext cx="3900488"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Automatically identifies road maintenance needs by analyzing video footage of county roadways</a:t>
            </a:r>
            <a:endParaRPr lang="en-US" sz="1046" dirty="0"/>
          </a:p>
        </p:txBody>
      </p:sp>
      <p:sp>
        <p:nvSpPr>
          <p:cNvPr id="14" name="Shape 8"/>
          <p:cNvSpPr/>
          <p:nvPr/>
        </p:nvSpPr>
        <p:spPr>
          <a:xfrm>
            <a:off x="285750" y="3909027"/>
            <a:ext cx="4179094" cy="1214438"/>
          </a:xfrm>
          <a:prstGeom prst="rect">
            <a:avLst/>
          </a:prstGeom>
          <a:solidFill>
            <a:srgbClr val="3879C9">
              <a:alpha val="10000"/>
            </a:srgbClr>
          </a:solidFill>
          <a:ln/>
        </p:spPr>
        <p:txBody>
          <a:bodyPr/>
          <a:lstStyle/>
          <a:p>
            <a:endParaRPr lang="en-US"/>
          </a:p>
        </p:txBody>
      </p:sp>
      <p:sp>
        <p:nvSpPr>
          <p:cNvPr id="15" name="Shape 9"/>
          <p:cNvSpPr/>
          <p:nvPr/>
        </p:nvSpPr>
        <p:spPr>
          <a:xfrm>
            <a:off x="285750" y="3909027"/>
            <a:ext cx="28575" cy="1214438"/>
          </a:xfrm>
          <a:prstGeom prst="rect">
            <a:avLst/>
          </a:prstGeom>
          <a:solidFill>
            <a:srgbClr val="3879C9"/>
          </a:solidFill>
          <a:ln/>
        </p:spPr>
        <p:txBody>
          <a:bodyPr/>
          <a:lstStyle/>
          <a:p>
            <a:endParaRPr lang="en-US"/>
          </a:p>
        </p:txBody>
      </p:sp>
      <p:sp>
        <p:nvSpPr>
          <p:cNvPr id="16" name="Text 10"/>
          <p:cNvSpPr/>
          <p:nvPr/>
        </p:nvSpPr>
        <p:spPr>
          <a:xfrm>
            <a:off x="392906" y="4016183"/>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County Application:</a:t>
            </a:r>
            <a:endParaRPr lang="en-US" sz="1046" dirty="0"/>
          </a:p>
        </p:txBody>
      </p:sp>
      <p:sp>
        <p:nvSpPr>
          <p:cNvPr id="17" name="Text 11"/>
          <p:cNvSpPr/>
          <p:nvPr/>
        </p:nvSpPr>
        <p:spPr>
          <a:xfrm>
            <a:off x="392906" y="4216208"/>
            <a:ext cx="3964781" cy="80010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Transportation planners can speak directly to AI while reviewing traffic footage: "Show me pedestrian crossing patterns at this intersection" or "Analyze peak congestion times on the Dolphin Expressway."</a:t>
            </a:r>
            <a:endParaRPr lang="en-US" sz="1046" dirty="0"/>
          </a:p>
        </p:txBody>
      </p:sp>
      <p:pic>
        <p:nvPicPr>
          <p:cNvPr id="18" name="Image 4" descr="preencoded.png"/>
          <p:cNvPicPr>
            <a:picLocks noChangeAspect="1"/>
          </p:cNvPicPr>
          <p:nvPr/>
        </p:nvPicPr>
        <p:blipFill>
          <a:blip r:embed="rId7"/>
          <a:stretch>
            <a:fillRect/>
          </a:stretch>
        </p:blipFill>
        <p:spPr>
          <a:xfrm>
            <a:off x="4863694" y="1415858"/>
            <a:ext cx="3809991" cy="2286000"/>
          </a:xfrm>
          <a:prstGeom prst="rect">
            <a:avLst/>
          </a:prstGeom>
        </p:spPr>
      </p:pic>
      <p:sp>
        <p:nvSpPr>
          <p:cNvPr id="19" name="Text 12"/>
          <p:cNvSpPr/>
          <p:nvPr/>
        </p:nvSpPr>
        <p:spPr>
          <a:xfrm>
            <a:off x="4679156" y="3873308"/>
            <a:ext cx="4179094"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Permit Processing Enhancement</a:t>
            </a:r>
            <a:endParaRPr lang="en-US" sz="1350" dirty="0"/>
          </a:p>
        </p:txBody>
      </p:sp>
      <p:sp>
        <p:nvSpPr>
          <p:cNvPr id="20" name="Text 13"/>
          <p:cNvSpPr/>
          <p:nvPr/>
        </p:nvSpPr>
        <p:spPr>
          <a:xfrm>
            <a:off x="4679156" y="4246258"/>
            <a:ext cx="4179094" cy="482824"/>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Video-capable AI reviews construction site footage for permit compliance, reducing inspection backlogs and accelerating approval timelines.</a:t>
            </a:r>
            <a:endParaRPr lang="en-US" sz="1046" dirty="0"/>
          </a:p>
        </p:txBody>
      </p:sp>
      <p:pic>
        <p:nvPicPr>
          <p:cNvPr id="21" name="Image 5" descr="preencoded.png"/>
          <p:cNvPicPr>
            <a:picLocks noChangeAspect="1"/>
          </p:cNvPicPr>
          <p:nvPr/>
        </p:nvPicPr>
        <p:blipFill>
          <a:blip r:embed="rId8"/>
          <a:stretch>
            <a:fillRect/>
          </a:stretch>
        </p:blipFill>
        <p:spPr>
          <a:xfrm>
            <a:off x="571500" y="4980589"/>
            <a:ext cx="606661" cy="285750"/>
          </a:xfrm>
          <a:prstGeom prst="rect">
            <a:avLst/>
          </a:prstGeom>
        </p:spPr>
      </p:pic>
      <p:pic>
        <p:nvPicPr>
          <p:cNvPr id="22" name="Image 6" descr="preencoded.png"/>
          <p:cNvPicPr>
            <a:picLocks noChangeAspect="1"/>
          </p:cNvPicPr>
          <p:nvPr/>
        </p:nvPicPr>
        <p:blipFill>
          <a:blip r:embed="rId9"/>
          <a:stretch>
            <a:fillRect/>
          </a:stretch>
        </p:blipFill>
        <p:spPr>
          <a:xfrm>
            <a:off x="8767893" y="4980589"/>
            <a:ext cx="376107" cy="285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565752"/>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Screen-Sharing AI Cuts Document Processing Time by 65% for County Staff</a:t>
            </a:r>
            <a:endParaRPr lang="en-US" sz="2025" dirty="0"/>
          </a:p>
        </p:txBody>
      </p:sp>
      <p:sp>
        <p:nvSpPr>
          <p:cNvPr id="4" name="Text 1"/>
          <p:cNvSpPr/>
          <p:nvPr/>
        </p:nvSpPr>
        <p:spPr>
          <a:xfrm>
            <a:off x="285750" y="1080102"/>
            <a:ext cx="4179094" cy="514350"/>
          </a:xfrm>
          <a:prstGeom prst="rect">
            <a:avLst/>
          </a:prstGeom>
          <a:noFill/>
          <a:ln/>
        </p:spPr>
        <p:txBody>
          <a:bodyPr wrap="squar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How Screen-Sharing Transforms Document Management</a:t>
            </a:r>
            <a:endParaRPr lang="en-US" sz="1350" dirty="0"/>
          </a:p>
        </p:txBody>
      </p:sp>
      <p:pic>
        <p:nvPicPr>
          <p:cNvPr id="5" name="Image 1" descr="preencoded.png"/>
          <p:cNvPicPr>
            <a:picLocks noChangeAspect="1"/>
          </p:cNvPicPr>
          <p:nvPr/>
        </p:nvPicPr>
        <p:blipFill>
          <a:blip r:embed="rId4"/>
          <a:stretch>
            <a:fillRect/>
          </a:stretch>
        </p:blipFill>
        <p:spPr>
          <a:xfrm>
            <a:off x="285750" y="1751614"/>
            <a:ext cx="192881" cy="171450"/>
          </a:xfrm>
          <a:prstGeom prst="rect">
            <a:avLst/>
          </a:prstGeom>
        </p:spPr>
      </p:pic>
      <p:sp>
        <p:nvSpPr>
          <p:cNvPr id="6" name="Text 2"/>
          <p:cNvSpPr/>
          <p:nvPr/>
        </p:nvSpPr>
        <p:spPr>
          <a:xfrm>
            <a:off x="564356" y="1708752"/>
            <a:ext cx="3900488"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Real-Time Document Analysis</a:t>
            </a:r>
            <a:endParaRPr lang="en-US" sz="1046" dirty="0"/>
          </a:p>
        </p:txBody>
      </p:sp>
      <p:sp>
        <p:nvSpPr>
          <p:cNvPr id="7" name="Text 3"/>
          <p:cNvSpPr/>
          <p:nvPr/>
        </p:nvSpPr>
        <p:spPr>
          <a:xfrm>
            <a:off x="564356" y="1908777"/>
            <a:ext cx="3900488"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AI sees and interprets forms, applications, and records as staff navigate through them</a:t>
            </a:r>
            <a:endParaRPr lang="en-US" sz="1046" dirty="0"/>
          </a:p>
        </p:txBody>
      </p:sp>
      <p:pic>
        <p:nvPicPr>
          <p:cNvPr id="8" name="Image 2" descr="preencoded.png"/>
          <p:cNvPicPr>
            <a:picLocks noChangeAspect="1"/>
          </p:cNvPicPr>
          <p:nvPr/>
        </p:nvPicPr>
        <p:blipFill>
          <a:blip r:embed="rId5"/>
          <a:stretch>
            <a:fillRect/>
          </a:stretch>
        </p:blipFill>
        <p:spPr>
          <a:xfrm>
            <a:off x="285750" y="2465989"/>
            <a:ext cx="171450" cy="171450"/>
          </a:xfrm>
          <a:prstGeom prst="rect">
            <a:avLst/>
          </a:prstGeom>
        </p:spPr>
      </p:pic>
      <p:sp>
        <p:nvSpPr>
          <p:cNvPr id="9" name="Text 4"/>
          <p:cNvSpPr/>
          <p:nvPr/>
        </p:nvSpPr>
        <p:spPr>
          <a:xfrm>
            <a:off x="542925" y="2423127"/>
            <a:ext cx="3921919"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Intelligent Information Extraction</a:t>
            </a:r>
            <a:endParaRPr lang="en-US" sz="1046" dirty="0"/>
          </a:p>
        </p:txBody>
      </p:sp>
      <p:sp>
        <p:nvSpPr>
          <p:cNvPr id="10" name="Text 5"/>
          <p:cNvSpPr/>
          <p:nvPr/>
        </p:nvSpPr>
        <p:spPr>
          <a:xfrm>
            <a:off x="542925" y="2623152"/>
            <a:ext cx="3921919"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Automatically identifies and extracts key data from permits, applications, and records</a:t>
            </a:r>
            <a:endParaRPr lang="en-US" sz="1046" dirty="0"/>
          </a:p>
        </p:txBody>
      </p:sp>
      <p:pic>
        <p:nvPicPr>
          <p:cNvPr id="11" name="Image 3" descr="preencoded.png"/>
          <p:cNvPicPr>
            <a:picLocks noChangeAspect="1"/>
          </p:cNvPicPr>
          <p:nvPr/>
        </p:nvPicPr>
        <p:blipFill>
          <a:blip r:embed="rId6"/>
          <a:stretch>
            <a:fillRect/>
          </a:stretch>
        </p:blipFill>
        <p:spPr>
          <a:xfrm>
            <a:off x="285750" y="3180364"/>
            <a:ext cx="171450" cy="171450"/>
          </a:xfrm>
          <a:prstGeom prst="rect">
            <a:avLst/>
          </a:prstGeom>
        </p:spPr>
      </p:pic>
      <p:sp>
        <p:nvSpPr>
          <p:cNvPr id="12" name="Text 6"/>
          <p:cNvSpPr/>
          <p:nvPr/>
        </p:nvSpPr>
        <p:spPr>
          <a:xfrm>
            <a:off x="542925" y="3137502"/>
            <a:ext cx="3921919"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Validation &amp; Compliance Checking</a:t>
            </a:r>
            <a:endParaRPr lang="en-US" sz="1046" dirty="0"/>
          </a:p>
        </p:txBody>
      </p:sp>
      <p:sp>
        <p:nvSpPr>
          <p:cNvPr id="13" name="Text 7"/>
          <p:cNvSpPr/>
          <p:nvPr/>
        </p:nvSpPr>
        <p:spPr>
          <a:xfrm>
            <a:off x="542925" y="3337527"/>
            <a:ext cx="3921919"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Instantly verifies document completeness and flags missing or incorrect information</a:t>
            </a:r>
            <a:endParaRPr lang="en-US" sz="1046" dirty="0"/>
          </a:p>
        </p:txBody>
      </p:sp>
      <p:pic>
        <p:nvPicPr>
          <p:cNvPr id="14" name="Image 4" descr="preencoded.png"/>
          <p:cNvPicPr>
            <a:picLocks noChangeAspect="1"/>
          </p:cNvPicPr>
          <p:nvPr/>
        </p:nvPicPr>
        <p:blipFill>
          <a:blip r:embed="rId7"/>
          <a:stretch>
            <a:fillRect/>
          </a:stretch>
        </p:blipFill>
        <p:spPr>
          <a:xfrm>
            <a:off x="285750" y="3894739"/>
            <a:ext cx="128588" cy="171450"/>
          </a:xfrm>
          <a:prstGeom prst="rect">
            <a:avLst/>
          </a:prstGeom>
        </p:spPr>
      </p:pic>
      <p:sp>
        <p:nvSpPr>
          <p:cNvPr id="15" name="Text 8"/>
          <p:cNvSpPr/>
          <p:nvPr/>
        </p:nvSpPr>
        <p:spPr>
          <a:xfrm>
            <a:off x="500063" y="3851877"/>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Automated Document Classification</a:t>
            </a:r>
            <a:endParaRPr lang="en-US" sz="1046" dirty="0"/>
          </a:p>
        </p:txBody>
      </p:sp>
      <p:sp>
        <p:nvSpPr>
          <p:cNvPr id="16" name="Text 9"/>
          <p:cNvSpPr/>
          <p:nvPr/>
        </p:nvSpPr>
        <p:spPr>
          <a:xfrm>
            <a:off x="500063" y="4051902"/>
            <a:ext cx="3964781"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Categorizes and routes documents to appropriate departments without manual sorting</a:t>
            </a:r>
            <a:endParaRPr lang="en-US" sz="1046" dirty="0"/>
          </a:p>
        </p:txBody>
      </p:sp>
      <p:pic>
        <p:nvPicPr>
          <p:cNvPr id="17" name="Image 5" descr="preencoded.png"/>
          <p:cNvPicPr>
            <a:picLocks noChangeAspect="1"/>
          </p:cNvPicPr>
          <p:nvPr/>
        </p:nvPicPr>
        <p:blipFill>
          <a:blip r:embed="rId8"/>
          <a:stretch>
            <a:fillRect/>
          </a:stretch>
        </p:blipFill>
        <p:spPr>
          <a:xfrm>
            <a:off x="4744789" y="1087245"/>
            <a:ext cx="4047827" cy="2286000"/>
          </a:xfrm>
          <a:prstGeom prst="rect">
            <a:avLst/>
          </a:prstGeom>
        </p:spPr>
      </p:pic>
      <p:sp>
        <p:nvSpPr>
          <p:cNvPr id="18" name="Shape 10"/>
          <p:cNvSpPr/>
          <p:nvPr/>
        </p:nvSpPr>
        <p:spPr>
          <a:xfrm>
            <a:off x="4679156" y="3544695"/>
            <a:ext cx="4179094" cy="1014413"/>
          </a:xfrm>
          <a:prstGeom prst="rect">
            <a:avLst/>
          </a:prstGeom>
          <a:solidFill>
            <a:srgbClr val="3879C9">
              <a:alpha val="10000"/>
            </a:srgbClr>
          </a:solidFill>
          <a:ln/>
        </p:spPr>
        <p:txBody>
          <a:bodyPr/>
          <a:lstStyle/>
          <a:p>
            <a:endParaRPr lang="en-US"/>
          </a:p>
        </p:txBody>
      </p:sp>
      <p:sp>
        <p:nvSpPr>
          <p:cNvPr id="19" name="Shape 11"/>
          <p:cNvSpPr/>
          <p:nvPr/>
        </p:nvSpPr>
        <p:spPr>
          <a:xfrm>
            <a:off x="4679156" y="3544695"/>
            <a:ext cx="28575" cy="1014413"/>
          </a:xfrm>
          <a:prstGeom prst="rect">
            <a:avLst/>
          </a:prstGeom>
          <a:solidFill>
            <a:srgbClr val="3879C9"/>
          </a:solidFill>
          <a:ln/>
        </p:spPr>
        <p:txBody>
          <a:bodyPr/>
          <a:lstStyle/>
          <a:p>
            <a:endParaRPr lang="en-US"/>
          </a:p>
        </p:txBody>
      </p:sp>
      <p:sp>
        <p:nvSpPr>
          <p:cNvPr id="20" name="Text 12"/>
          <p:cNvSpPr/>
          <p:nvPr/>
        </p:nvSpPr>
        <p:spPr>
          <a:xfrm>
            <a:off x="4786313" y="3651852"/>
            <a:ext cx="3964781"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County Impact:</a:t>
            </a:r>
            <a:endParaRPr lang="en-US" sz="1046" dirty="0"/>
          </a:p>
        </p:txBody>
      </p:sp>
      <p:sp>
        <p:nvSpPr>
          <p:cNvPr id="21" name="Text 13"/>
          <p:cNvSpPr/>
          <p:nvPr/>
        </p:nvSpPr>
        <p:spPr>
          <a:xfrm>
            <a:off x="4786313" y="3851877"/>
            <a:ext cx="3964781" cy="600075"/>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Records Department pilot showed document processing capacity increased from 120 to 315 documents per day with the same staff count, while reducing errors by 78%.</a:t>
            </a:r>
            <a:endParaRPr lang="en-US" sz="1046" dirty="0"/>
          </a:p>
        </p:txBody>
      </p:sp>
      <p:pic>
        <p:nvPicPr>
          <p:cNvPr id="22" name="Image 6" descr="preencoded.png"/>
          <p:cNvPicPr>
            <a:picLocks noChangeAspect="1"/>
          </p:cNvPicPr>
          <p:nvPr/>
        </p:nvPicPr>
        <p:blipFill>
          <a:blip r:embed="rId9"/>
          <a:stretch>
            <a:fillRect/>
          </a:stretch>
        </p:blipFill>
        <p:spPr>
          <a:xfrm>
            <a:off x="571500" y="4714875"/>
            <a:ext cx="606661" cy="285750"/>
          </a:xfrm>
          <a:prstGeom prst="rect">
            <a:avLst/>
          </a:prstGeom>
        </p:spPr>
      </p:pic>
      <p:pic>
        <p:nvPicPr>
          <p:cNvPr id="23" name="Image 7" descr="preencoded.png"/>
          <p:cNvPicPr>
            <a:picLocks noChangeAspect="1"/>
          </p:cNvPicPr>
          <p:nvPr/>
        </p:nvPicPr>
        <p:blipFill>
          <a:blip r:embed="rId10"/>
          <a:stretch>
            <a:fillRect/>
          </a:stretch>
        </p:blipFill>
        <p:spPr>
          <a:xfrm>
            <a:off x="8767893" y="4714875"/>
            <a:ext cx="376107" cy="285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7000875" y="3000375"/>
            <a:ext cx="2143125" cy="2143125"/>
          </a:xfrm>
          <a:prstGeom prst="rect">
            <a:avLst/>
          </a:prstGeom>
          <a:solidFill>
            <a:srgbClr val="3879C9">
              <a:alpha val="10000"/>
            </a:srgbClr>
          </a:solidFill>
          <a:ln/>
        </p:spPr>
        <p:txBody>
          <a:bodyPr/>
          <a:lstStyle/>
          <a:p>
            <a:endParaRPr lang="en-US"/>
          </a:p>
        </p:txBody>
      </p:sp>
      <p:sp>
        <p:nvSpPr>
          <p:cNvPr id="4" name="Text 1"/>
          <p:cNvSpPr/>
          <p:nvPr/>
        </p:nvSpPr>
        <p:spPr>
          <a:xfrm>
            <a:off x="285750" y="285750"/>
            <a:ext cx="8572500" cy="565752"/>
          </a:xfrm>
          <a:prstGeom prst="rect">
            <a:avLst/>
          </a:prstGeom>
          <a:noFill/>
          <a:ln/>
        </p:spPr>
        <p:txBody>
          <a:bodyPr wrap="square" lIns="0" tIns="0" rIns="0" bIns="0" rtlCol="0" anchor="ctr">
            <a:spAutoFit/>
          </a:bodyPr>
          <a:lstStyle/>
          <a:p>
            <a:pPr marL="0" indent="0">
              <a:buNone/>
            </a:pPr>
            <a:r>
              <a:rPr lang="en-US" sz="2025" b="1" dirty="0">
                <a:solidFill>
                  <a:srgbClr val="3879C9"/>
                </a:solidFill>
                <a:latin typeface="Noto Sans" pitchFamily="34" charset="0"/>
                <a:ea typeface="Noto Sans" pitchFamily="34" charset="-122"/>
                <a:cs typeface="Noto Sans" pitchFamily="34" charset="-120"/>
              </a:rPr>
              <a:t>Three Immediate Actions to Implement AI Tools in Your Department</a:t>
            </a:r>
            <a:endParaRPr lang="en-US" sz="2025" dirty="0"/>
          </a:p>
        </p:txBody>
      </p:sp>
      <p:sp>
        <p:nvSpPr>
          <p:cNvPr id="5" name="Shape 2"/>
          <p:cNvSpPr/>
          <p:nvPr/>
        </p:nvSpPr>
        <p:spPr>
          <a:xfrm>
            <a:off x="285750" y="1080102"/>
            <a:ext cx="428625" cy="428625"/>
          </a:xfrm>
          <a:prstGeom prst="ellipse">
            <a:avLst/>
          </a:prstGeom>
          <a:solidFill>
            <a:srgbClr val="3879C9"/>
          </a:solidFill>
          <a:ln/>
        </p:spPr>
        <p:txBody>
          <a:bodyPr/>
          <a:lstStyle/>
          <a:p>
            <a:endParaRPr lang="en-US"/>
          </a:p>
        </p:txBody>
      </p:sp>
      <p:sp>
        <p:nvSpPr>
          <p:cNvPr id="6" name="Text 3"/>
          <p:cNvSpPr/>
          <p:nvPr/>
        </p:nvSpPr>
        <p:spPr>
          <a:xfrm>
            <a:off x="285750" y="1080102"/>
            <a:ext cx="428625" cy="428625"/>
          </a:xfrm>
          <a:prstGeom prst="rect">
            <a:avLst/>
          </a:prstGeom>
          <a:noFill/>
          <a:ln/>
        </p:spPr>
        <p:txBody>
          <a:bodyPr wrap="none" lIns="0" tIns="0" rIns="0" bIns="0" rtlCol="0" anchor="ctr">
            <a:spAutoFit/>
          </a:bodyPr>
          <a:lstStyle/>
          <a:p>
            <a:pPr marL="0" indent="0" algn="ctr">
              <a:buNone/>
            </a:pPr>
            <a:r>
              <a:rPr lang="en-US" sz="1575" b="1" dirty="0">
                <a:solidFill>
                  <a:srgbClr val="FFFFFF"/>
                </a:solidFill>
                <a:latin typeface="Noto Sans" pitchFamily="34" charset="0"/>
                <a:ea typeface="Noto Sans" pitchFamily="34" charset="-122"/>
                <a:cs typeface="Noto Sans" pitchFamily="34" charset="-120"/>
              </a:rPr>
              <a:t>1</a:t>
            </a:r>
            <a:endParaRPr lang="en-US" sz="1575" dirty="0"/>
          </a:p>
        </p:txBody>
      </p:sp>
      <p:sp>
        <p:nvSpPr>
          <p:cNvPr id="7" name="Text 4"/>
          <p:cNvSpPr/>
          <p:nvPr/>
        </p:nvSpPr>
        <p:spPr>
          <a:xfrm>
            <a:off x="857250" y="1080102"/>
            <a:ext cx="8001000"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Identify Document-Heavy Processes</a:t>
            </a:r>
            <a:endParaRPr lang="en-US" sz="1350" dirty="0"/>
          </a:p>
        </p:txBody>
      </p:sp>
      <p:sp>
        <p:nvSpPr>
          <p:cNvPr id="8" name="Text 5"/>
          <p:cNvSpPr/>
          <p:nvPr/>
        </p:nvSpPr>
        <p:spPr>
          <a:xfrm>
            <a:off x="857250" y="1394427"/>
            <a:ext cx="8001000"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Select one process in your department that involves extensive document handling or repetitive Q&amp;A. These are prime candidates for RAG implementation with 30-day pilot potential.</a:t>
            </a:r>
            <a:endParaRPr lang="en-US" sz="1046" dirty="0"/>
          </a:p>
        </p:txBody>
      </p:sp>
      <p:sp>
        <p:nvSpPr>
          <p:cNvPr id="9" name="Shape 6"/>
          <p:cNvSpPr/>
          <p:nvPr/>
        </p:nvSpPr>
        <p:spPr>
          <a:xfrm>
            <a:off x="285750" y="2008789"/>
            <a:ext cx="428625" cy="428625"/>
          </a:xfrm>
          <a:prstGeom prst="ellipse">
            <a:avLst/>
          </a:prstGeom>
          <a:solidFill>
            <a:srgbClr val="3879C9"/>
          </a:solidFill>
          <a:ln/>
        </p:spPr>
        <p:txBody>
          <a:bodyPr/>
          <a:lstStyle/>
          <a:p>
            <a:endParaRPr lang="en-US"/>
          </a:p>
        </p:txBody>
      </p:sp>
      <p:sp>
        <p:nvSpPr>
          <p:cNvPr id="10" name="Text 7"/>
          <p:cNvSpPr/>
          <p:nvPr/>
        </p:nvSpPr>
        <p:spPr>
          <a:xfrm>
            <a:off x="285750" y="2008789"/>
            <a:ext cx="428625" cy="428625"/>
          </a:xfrm>
          <a:prstGeom prst="rect">
            <a:avLst/>
          </a:prstGeom>
          <a:noFill/>
          <a:ln/>
        </p:spPr>
        <p:txBody>
          <a:bodyPr wrap="none" lIns="0" tIns="0" rIns="0" bIns="0" rtlCol="0" anchor="ctr">
            <a:spAutoFit/>
          </a:bodyPr>
          <a:lstStyle/>
          <a:p>
            <a:pPr marL="0" indent="0" algn="ctr">
              <a:buNone/>
            </a:pPr>
            <a:r>
              <a:rPr lang="en-US" sz="1575" b="1" dirty="0">
                <a:solidFill>
                  <a:srgbClr val="FFFFFF"/>
                </a:solidFill>
                <a:latin typeface="Noto Sans" pitchFamily="34" charset="0"/>
                <a:ea typeface="Noto Sans" pitchFamily="34" charset="-122"/>
                <a:cs typeface="Noto Sans" pitchFamily="34" charset="-120"/>
              </a:rPr>
              <a:t>2</a:t>
            </a:r>
            <a:endParaRPr lang="en-US" sz="1575" dirty="0"/>
          </a:p>
        </p:txBody>
      </p:sp>
      <p:sp>
        <p:nvSpPr>
          <p:cNvPr id="11" name="Text 8"/>
          <p:cNvSpPr/>
          <p:nvPr/>
        </p:nvSpPr>
        <p:spPr>
          <a:xfrm>
            <a:off x="857250" y="2008789"/>
            <a:ext cx="8001000"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Schedule AI Tools Training Session</a:t>
            </a:r>
            <a:endParaRPr lang="en-US" sz="1350" dirty="0"/>
          </a:p>
        </p:txBody>
      </p:sp>
      <p:sp>
        <p:nvSpPr>
          <p:cNvPr id="12" name="Text 9"/>
          <p:cNvSpPr/>
          <p:nvPr/>
        </p:nvSpPr>
        <p:spPr>
          <a:xfrm>
            <a:off x="857250" y="2362197"/>
            <a:ext cx="8001000" cy="321883"/>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Register your team for hands-on workshops with NotebookLM and multimodal AI tools. Miami-Dade College offers specialized 2-hour sessions for county employees starting soon (Contact Dr. Pedro Santos Acosta.</a:t>
            </a:r>
            <a:endParaRPr lang="en-US" sz="1046" dirty="0"/>
          </a:p>
        </p:txBody>
      </p:sp>
      <p:sp>
        <p:nvSpPr>
          <p:cNvPr id="13" name="Shape 10"/>
          <p:cNvSpPr/>
          <p:nvPr/>
        </p:nvSpPr>
        <p:spPr>
          <a:xfrm>
            <a:off x="285750" y="2937477"/>
            <a:ext cx="428625" cy="428625"/>
          </a:xfrm>
          <a:prstGeom prst="ellipse">
            <a:avLst/>
          </a:prstGeom>
          <a:solidFill>
            <a:srgbClr val="3879C9"/>
          </a:solidFill>
          <a:ln/>
        </p:spPr>
        <p:txBody>
          <a:bodyPr/>
          <a:lstStyle/>
          <a:p>
            <a:endParaRPr lang="en-US"/>
          </a:p>
        </p:txBody>
      </p:sp>
      <p:sp>
        <p:nvSpPr>
          <p:cNvPr id="14" name="Text 11"/>
          <p:cNvSpPr/>
          <p:nvPr/>
        </p:nvSpPr>
        <p:spPr>
          <a:xfrm>
            <a:off x="285750" y="2937477"/>
            <a:ext cx="428625" cy="428625"/>
          </a:xfrm>
          <a:prstGeom prst="rect">
            <a:avLst/>
          </a:prstGeom>
          <a:noFill/>
          <a:ln/>
        </p:spPr>
        <p:txBody>
          <a:bodyPr wrap="none" lIns="0" tIns="0" rIns="0" bIns="0" rtlCol="0" anchor="ctr">
            <a:spAutoFit/>
          </a:bodyPr>
          <a:lstStyle/>
          <a:p>
            <a:pPr marL="0" indent="0" algn="ctr">
              <a:buNone/>
            </a:pPr>
            <a:r>
              <a:rPr lang="en-US" sz="1575" b="1" dirty="0">
                <a:solidFill>
                  <a:srgbClr val="FFFFFF"/>
                </a:solidFill>
                <a:latin typeface="Noto Sans" pitchFamily="34" charset="0"/>
                <a:ea typeface="Noto Sans" pitchFamily="34" charset="-122"/>
                <a:cs typeface="Noto Sans" pitchFamily="34" charset="-120"/>
              </a:rPr>
              <a:t>3</a:t>
            </a:r>
            <a:endParaRPr lang="en-US" sz="1575" dirty="0"/>
          </a:p>
        </p:txBody>
      </p:sp>
      <p:sp>
        <p:nvSpPr>
          <p:cNvPr id="15" name="Text 12"/>
          <p:cNvSpPr/>
          <p:nvPr/>
        </p:nvSpPr>
        <p:spPr>
          <a:xfrm>
            <a:off x="857250" y="2937477"/>
            <a:ext cx="8001000" cy="257175"/>
          </a:xfrm>
          <a:prstGeom prst="rect">
            <a:avLst/>
          </a:prstGeom>
          <a:noFill/>
          <a:ln/>
        </p:spPr>
        <p:txBody>
          <a:bodyPr wrap="none" lIns="0" tIns="0" rIns="0" bIns="0" rtlCol="0" anchor="ctr">
            <a:spAutoFit/>
          </a:bodyPr>
          <a:lstStyle/>
          <a:p>
            <a:pPr marL="0" indent="0">
              <a:buNone/>
            </a:pPr>
            <a:r>
              <a:rPr lang="en-US" sz="1350" b="1" dirty="0">
                <a:solidFill>
                  <a:srgbClr val="3879C9"/>
                </a:solidFill>
                <a:latin typeface="Noto Sans" pitchFamily="34" charset="0"/>
                <a:ea typeface="Noto Sans" pitchFamily="34" charset="-122"/>
                <a:cs typeface="Noto Sans" pitchFamily="34" charset="-120"/>
              </a:rPr>
              <a:t>Partner with IT for Pilot Project</a:t>
            </a:r>
            <a:endParaRPr lang="en-US" sz="1350" dirty="0"/>
          </a:p>
        </p:txBody>
      </p:sp>
      <p:sp>
        <p:nvSpPr>
          <p:cNvPr id="16" name="Text 13"/>
          <p:cNvSpPr/>
          <p:nvPr/>
        </p:nvSpPr>
        <p:spPr>
          <a:xfrm>
            <a:off x="857250" y="3251802"/>
            <a:ext cx="8001000" cy="400050"/>
          </a:xfrm>
          <a:prstGeom prst="rect">
            <a:avLst/>
          </a:prstGeom>
          <a:noFill/>
          <a:ln/>
        </p:spPr>
        <p:txBody>
          <a:bodyPr wrap="squar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Contact the County's AI Innovation Team to develop a department-specific use case. They provide technical support and compliance guidance for rapid deployment.</a:t>
            </a:r>
            <a:endParaRPr lang="en-US" sz="1046" dirty="0"/>
          </a:p>
        </p:txBody>
      </p:sp>
      <p:sp>
        <p:nvSpPr>
          <p:cNvPr id="17" name="Shape 14"/>
          <p:cNvSpPr/>
          <p:nvPr/>
        </p:nvSpPr>
        <p:spPr>
          <a:xfrm>
            <a:off x="285750" y="3866164"/>
            <a:ext cx="8572500" cy="614363"/>
          </a:xfrm>
          <a:prstGeom prst="rect">
            <a:avLst/>
          </a:prstGeom>
          <a:solidFill>
            <a:srgbClr val="3879C9">
              <a:alpha val="10000"/>
            </a:srgbClr>
          </a:solidFill>
          <a:ln/>
        </p:spPr>
        <p:txBody>
          <a:bodyPr/>
          <a:lstStyle/>
          <a:p>
            <a:endParaRPr lang="en-US"/>
          </a:p>
        </p:txBody>
      </p:sp>
      <p:sp>
        <p:nvSpPr>
          <p:cNvPr id="18" name="Shape 15"/>
          <p:cNvSpPr/>
          <p:nvPr/>
        </p:nvSpPr>
        <p:spPr>
          <a:xfrm>
            <a:off x="285750" y="3866164"/>
            <a:ext cx="28575" cy="614363"/>
          </a:xfrm>
          <a:prstGeom prst="rect">
            <a:avLst/>
          </a:prstGeom>
          <a:solidFill>
            <a:srgbClr val="3879C9"/>
          </a:solidFill>
          <a:ln/>
        </p:spPr>
        <p:txBody>
          <a:bodyPr/>
          <a:lstStyle/>
          <a:p>
            <a:endParaRPr lang="en-US"/>
          </a:p>
        </p:txBody>
      </p:sp>
      <p:sp>
        <p:nvSpPr>
          <p:cNvPr id="19" name="Text 16"/>
          <p:cNvSpPr/>
          <p:nvPr/>
        </p:nvSpPr>
        <p:spPr>
          <a:xfrm>
            <a:off x="392906" y="3973320"/>
            <a:ext cx="8358188" cy="200025"/>
          </a:xfrm>
          <a:prstGeom prst="rect">
            <a:avLst/>
          </a:prstGeom>
          <a:noFill/>
          <a:ln/>
        </p:spPr>
        <p:txBody>
          <a:bodyPr wrap="none" lIns="0" tIns="0" rIns="0" bIns="0" rtlCol="0" anchor="ctr">
            <a:spAutoFit/>
          </a:bodyPr>
          <a:lstStyle/>
          <a:p>
            <a:pPr marL="0" indent="0">
              <a:buNone/>
            </a:pPr>
            <a:r>
              <a:rPr lang="en-US" sz="1046" b="1" dirty="0">
                <a:solidFill>
                  <a:srgbClr val="121211"/>
                </a:solidFill>
                <a:latin typeface="Noto Sans" pitchFamily="34" charset="0"/>
                <a:ea typeface="Noto Sans" pitchFamily="34" charset="-122"/>
                <a:cs typeface="Noto Sans" pitchFamily="34" charset="-120"/>
              </a:rPr>
              <a:t>Success Metric:</a:t>
            </a:r>
            <a:endParaRPr lang="en-US" sz="1046" dirty="0"/>
          </a:p>
        </p:txBody>
      </p:sp>
      <p:sp>
        <p:nvSpPr>
          <p:cNvPr id="20" name="Text 17"/>
          <p:cNvSpPr/>
          <p:nvPr/>
        </p:nvSpPr>
        <p:spPr>
          <a:xfrm>
            <a:off x="392906" y="4173345"/>
            <a:ext cx="8358188" cy="200025"/>
          </a:xfrm>
          <a:prstGeom prst="rect">
            <a:avLst/>
          </a:prstGeom>
          <a:noFill/>
          <a:ln/>
        </p:spPr>
        <p:txBody>
          <a:bodyPr wrap="none" lIns="0" tIns="0" rIns="0" bIns="0" rtlCol="0" anchor="ctr">
            <a:spAutoFit/>
          </a:bodyPr>
          <a:lstStyle/>
          <a:p>
            <a:pPr marL="0" indent="0">
              <a:buNone/>
            </a:pPr>
            <a:r>
              <a:rPr lang="en-US" sz="1046" dirty="0">
                <a:solidFill>
                  <a:srgbClr val="121211"/>
                </a:solidFill>
                <a:latin typeface="Noto Sans" pitchFamily="34" charset="0"/>
                <a:ea typeface="Noto Sans" pitchFamily="34" charset="-122"/>
                <a:cs typeface="Noto Sans" pitchFamily="34" charset="-120"/>
              </a:rPr>
              <a:t>Departments implementing AI assistants report average productivity gains of 22% within the first 90 days of adoption.</a:t>
            </a:r>
            <a:endParaRPr lang="en-US" sz="1046" dirty="0"/>
          </a:p>
        </p:txBody>
      </p:sp>
      <p:pic>
        <p:nvPicPr>
          <p:cNvPr id="21" name="Image 1" descr="preencoded.png"/>
          <p:cNvPicPr>
            <a:picLocks noChangeAspect="1"/>
          </p:cNvPicPr>
          <p:nvPr/>
        </p:nvPicPr>
        <p:blipFill>
          <a:blip r:embed="rId4"/>
          <a:stretch>
            <a:fillRect/>
          </a:stretch>
        </p:blipFill>
        <p:spPr>
          <a:xfrm>
            <a:off x="571500" y="4714875"/>
            <a:ext cx="606661" cy="285750"/>
          </a:xfrm>
          <a:prstGeom prst="rect">
            <a:avLst/>
          </a:prstGeom>
        </p:spPr>
      </p:pic>
      <p:pic>
        <p:nvPicPr>
          <p:cNvPr id="22" name="Image 2" descr="preencoded.png"/>
          <p:cNvPicPr>
            <a:picLocks noChangeAspect="1"/>
          </p:cNvPicPr>
          <p:nvPr/>
        </p:nvPicPr>
        <p:blipFill>
          <a:blip r:embed="rId5"/>
          <a:stretch>
            <a:fillRect/>
          </a:stretch>
        </p:blipFill>
        <p:spPr>
          <a:xfrm>
            <a:off x="8767893" y="4714875"/>
            <a:ext cx="376107" cy="285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5294</Words>
  <Application>Microsoft Office PowerPoint</Application>
  <PresentationFormat>On-screen Show (16:9)</PresentationFormat>
  <Paragraphs>116</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Lee, Ernesto</cp:lastModifiedBy>
  <cp:revision>2</cp:revision>
  <dcterms:created xsi:type="dcterms:W3CDTF">2025-08-11T02:33:43Z</dcterms:created>
  <dcterms:modified xsi:type="dcterms:W3CDTF">2025-08-11T02:43:17Z</dcterms:modified>
</cp:coreProperties>
</file>